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ppt/slides/slide22.xml" ContentType="application/vnd.openxmlformats-officedocument.presentationml.slide+xml"/>
  <Override PartName="/docProps/app.xml" ContentType="application/vnd.openxmlformats-officedocument.extended-properties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6.xml" ContentType="application/vnd.openxmlformats-officedocument.presentationml.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theme/theme3.xml" ContentType="application/vnd.openxmlformats-officedocument.theme+xml"/>
  <Override PartName="/ppt/slides/slide23.xml" ContentType="application/vnd.openxmlformats-officedocument.presentationml.slide+xml"/>
  <Override PartName="/ppt/slides/slide16.xml" ContentType="application/vnd.openxmlformats-officedocument.presentationml.slide+xml"/>
  <Override PartName="/ppt/slides/slide7.xml" ContentType="application/vnd.openxmlformats-officedocument.presentationml.slide+xml"/>
  <Override PartName="/ppt/charts/chart2.xml" ContentType="application/vnd.openxmlformats-officedocument.drawingml.chart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Default Extension="tiff" ContentType="image/tiff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Default Extension="wmf" ContentType="image/x-wmf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702" r:id="rId1"/>
  </p:sldMasterIdLst>
  <p:notesMasterIdLst>
    <p:notesMasterId r:id="rId28"/>
  </p:notesMasterIdLst>
  <p:handoutMasterIdLst>
    <p:handoutMasterId r:id="rId29"/>
  </p:handoutMasterIdLst>
  <p:sldIdLst>
    <p:sldId id="256" r:id="rId2"/>
    <p:sldId id="319" r:id="rId3"/>
    <p:sldId id="321" r:id="rId4"/>
    <p:sldId id="320" r:id="rId5"/>
    <p:sldId id="317" r:id="rId6"/>
    <p:sldId id="318" r:id="rId7"/>
    <p:sldId id="323" r:id="rId8"/>
    <p:sldId id="322" r:id="rId9"/>
    <p:sldId id="325" r:id="rId10"/>
    <p:sldId id="324" r:id="rId11"/>
    <p:sldId id="326" r:id="rId12"/>
    <p:sldId id="327" r:id="rId13"/>
    <p:sldId id="337" r:id="rId14"/>
    <p:sldId id="329" r:id="rId15"/>
    <p:sldId id="328" r:id="rId16"/>
    <p:sldId id="331" r:id="rId17"/>
    <p:sldId id="332" r:id="rId18"/>
    <p:sldId id="341" r:id="rId19"/>
    <p:sldId id="333" r:id="rId20"/>
    <p:sldId id="334" r:id="rId21"/>
    <p:sldId id="335" r:id="rId22"/>
    <p:sldId id="336" r:id="rId23"/>
    <p:sldId id="340" r:id="rId24"/>
    <p:sldId id="338" r:id="rId25"/>
    <p:sldId id="339" r:id="rId26"/>
    <p:sldId id="330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/>
  <p:clrMru>
    <a:srgbClr val="D9D9D9"/>
    <a:srgbClr val="F1F1F1"/>
    <a:srgbClr val="385683"/>
    <a:srgbClr val="D6D600"/>
  </p:clrMru>
  <p:extLst>
    <p:ext uri="{E76CE94A-603C-4142-B9EB-6D1370010A27}">
      <p14:discardImageEditData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94660"/>
  </p:normalViewPr>
  <p:slideViewPr>
    <p:cSldViewPr snapToGrid="0" snapToObjects="1" showGuides="1">
      <p:cViewPr>
        <p:scale>
          <a:sx n="120" d="100"/>
          <a:sy n="120" d="100"/>
        </p:scale>
        <p:origin x="-2120" y="-7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jwood:Dropbox:My%20Documents:Ferrokin:CTP_04:Turkey(10):10-09:Week%2072:10-09_72_Weeks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jwood:Dropbox:My%20Documents:Ferrokin:CTP_04:Turkey(10):10-09:Week%2072:10-09_72_Weeks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autoTitleDeleted val="1"/>
    <c:plotArea>
      <c:layout>
        <c:manualLayout>
          <c:layoutTarget val="inner"/>
          <c:xMode val="edge"/>
          <c:yMode val="edge"/>
          <c:x val="0.203248848610905"/>
          <c:y val="0.0849725493028967"/>
          <c:w val="0.747542650918635"/>
          <c:h val="0.618584864391951"/>
        </c:manualLayout>
      </c:layout>
      <c:scatterChart>
        <c:scatterStyle val="lineMarker"/>
        <c:ser>
          <c:idx val="2"/>
          <c:order val="2"/>
          <c:tx>
            <c:strRef>
              <c:f>"LIC"</c:f>
            </c:strRef>
          </c:tx>
          <c:spPr>
            <a:ln w="25400">
              <a:solidFill>
                <a:srgbClr val="666699"/>
              </a:solidFill>
              <a:prstDash val="solid"/>
            </a:ln>
          </c:spPr>
          <c:xVal>
            <c:numRef>
              <c:f>Summary!$A$2:$A$5</c:f>
            </c:numRef>
          </c:xVal>
          <c:yVal>
            <c:numRef>
              <c:f>Summary!$B$2:$B$5</c:f>
            </c:numRef>
          </c:yVal>
        </c:ser>
        <c:ser>
          <c:idx val="3"/>
          <c:order val="3"/>
          <c:tx>
            <c:strRef>
              <c:f>"T2*"</c:f>
            </c:strRef>
          </c:tx>
          <c:spPr>
            <a:ln w="25400">
              <a:solidFill>
                <a:srgbClr val="993366"/>
              </a:solidFill>
              <a:prstDash val="solid"/>
            </a:ln>
          </c:spPr>
          <c:xVal>
            <c:numRef>
              <c:f>Summary!$A$2:$A$5</c:f>
            </c:numRef>
          </c:xVal>
          <c:yVal>
            <c:numRef>
              <c:f>Summary!$D$2:$D$5</c:f>
            </c:numRef>
          </c:yVal>
        </c:ser>
        <c:ser>
          <c:idx val="0"/>
          <c:order val="0"/>
          <c:tx>
            <c:v>LIC</c:v>
          </c:tx>
          <c:spPr>
            <a:ln w="25400">
              <a:solidFill>
                <a:srgbClr val="666699"/>
              </a:solidFill>
              <a:prstDash val="solid"/>
            </a:ln>
          </c:spPr>
          <c:marker>
            <c:spPr>
              <a:solidFill>
                <a:srgbClr val="4F81BD"/>
              </a:solidFill>
              <a:ln>
                <a:solidFill>
                  <a:srgbClr val="666699"/>
                </a:solidFill>
                <a:prstDash val="solid"/>
              </a:ln>
            </c:spPr>
          </c:marker>
          <c:xVal>
            <c:numRef>
              <c:f>'[04-05_Week 84.xls]Summary'!$A$2:$A$8</c:f>
              <c:numCache>
                <c:formatCode>General</c:formatCode>
                <c:ptCount val="7"/>
                <c:pt idx="0">
                  <c:v>0.0</c:v>
                </c:pt>
                <c:pt idx="1">
                  <c:v>12.0</c:v>
                </c:pt>
                <c:pt idx="2">
                  <c:v>24.0</c:v>
                </c:pt>
                <c:pt idx="3">
                  <c:v>48.0</c:v>
                </c:pt>
                <c:pt idx="4">
                  <c:v>60.0</c:v>
                </c:pt>
                <c:pt idx="5">
                  <c:v>72.0</c:v>
                </c:pt>
                <c:pt idx="6">
                  <c:v>84.0</c:v>
                </c:pt>
              </c:numCache>
            </c:numRef>
          </c:xVal>
          <c:yVal>
            <c:numRef>
              <c:f>'[04-05_Week 84.xls]Summary'!$B$2:$B$8</c:f>
              <c:numCache>
                <c:formatCode>General</c:formatCode>
                <c:ptCount val="7"/>
                <c:pt idx="0">
                  <c:v>8.5</c:v>
                </c:pt>
                <c:pt idx="1">
                  <c:v>7.6</c:v>
                </c:pt>
                <c:pt idx="2">
                  <c:v>7.9</c:v>
                </c:pt>
                <c:pt idx="3">
                  <c:v>7.9</c:v>
                </c:pt>
                <c:pt idx="4">
                  <c:v>9.0</c:v>
                </c:pt>
                <c:pt idx="5">
                  <c:v>11.0</c:v>
                </c:pt>
                <c:pt idx="6">
                  <c:v>10.1</c:v>
                </c:pt>
              </c:numCache>
            </c:numRef>
          </c:yVal>
        </c:ser>
        <c:ser>
          <c:idx val="1"/>
          <c:order val="1"/>
          <c:tx>
            <c:v>T2*</c:v>
          </c:tx>
          <c:spPr>
            <a:ln w="25400">
              <a:solidFill>
                <a:srgbClr val="993366"/>
              </a:solidFill>
              <a:prstDash val="solid"/>
            </a:ln>
          </c:spPr>
          <c:marker>
            <c:spPr>
              <a:solidFill>
                <a:srgbClr val="C0504D"/>
              </a:solidFill>
              <a:ln>
                <a:solidFill>
                  <a:srgbClr val="993366"/>
                </a:solidFill>
                <a:prstDash val="solid"/>
              </a:ln>
            </c:spPr>
          </c:marker>
          <c:xVal>
            <c:numRef>
              <c:f>'[04-05_Week 84.xls]Summary'!$A$2:$A$8</c:f>
              <c:numCache>
                <c:formatCode>General</c:formatCode>
                <c:ptCount val="7"/>
                <c:pt idx="0">
                  <c:v>0.0</c:v>
                </c:pt>
                <c:pt idx="1">
                  <c:v>12.0</c:v>
                </c:pt>
                <c:pt idx="2">
                  <c:v>24.0</c:v>
                </c:pt>
                <c:pt idx="3">
                  <c:v>48.0</c:v>
                </c:pt>
                <c:pt idx="4">
                  <c:v>60.0</c:v>
                </c:pt>
                <c:pt idx="5">
                  <c:v>72.0</c:v>
                </c:pt>
                <c:pt idx="6">
                  <c:v>84.0</c:v>
                </c:pt>
              </c:numCache>
            </c:numRef>
          </c:xVal>
          <c:yVal>
            <c:numRef>
              <c:f>'[04-05_Week 84.xls]Summary'!$D$2:$D$8</c:f>
              <c:numCache>
                <c:formatCode>General</c:formatCode>
                <c:ptCount val="7"/>
                <c:pt idx="0">
                  <c:v>27.4</c:v>
                </c:pt>
                <c:pt idx="1">
                  <c:v>24.5</c:v>
                </c:pt>
                <c:pt idx="2">
                  <c:v>22.4</c:v>
                </c:pt>
                <c:pt idx="3">
                  <c:v>16.9</c:v>
                </c:pt>
                <c:pt idx="4">
                  <c:v>13.1</c:v>
                </c:pt>
                <c:pt idx="5">
                  <c:v>11.4</c:v>
                </c:pt>
                <c:pt idx="6">
                  <c:v>10.1</c:v>
                </c:pt>
              </c:numCache>
            </c:numRef>
          </c:yVal>
        </c:ser>
        <c:axId val="338275480"/>
        <c:axId val="338285528"/>
      </c:scatterChart>
      <c:valAx>
        <c:axId val="338275480"/>
        <c:scaling>
          <c:orientation val="minMax"/>
          <c:max val="85.0"/>
          <c:min val="0.0"/>
        </c:scaling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Time  (Months)</a:t>
                </a:r>
              </a:p>
            </c:rich>
          </c:tx>
          <c:layout/>
          <c:spPr>
            <a:noFill/>
            <a:ln w="25400">
              <a:noFill/>
            </a:ln>
          </c:spPr>
        </c:title>
        <c:numFmt formatCode="General" sourceLinked="1"/>
        <c:tickLblPos val="nextTo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>
              <a:defRPr sz="14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338285528"/>
        <c:crosses val="autoZero"/>
        <c:crossBetween val="midCat"/>
        <c:majorUnit val="12.0"/>
      </c:valAx>
      <c:valAx>
        <c:axId val="338285528"/>
        <c:scaling>
          <c:orientation val="minMax"/>
        </c:scaling>
        <c:axPos val="l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LIC (mg/g) &amp; T2* (ms)</a:t>
                </a:r>
              </a:p>
            </c:rich>
          </c:tx>
          <c:layout/>
          <c:spPr>
            <a:noFill/>
            <a:ln w="25400">
              <a:noFill/>
            </a:ln>
          </c:spPr>
        </c:title>
        <c:numFmt formatCode="General" sourceLinked="1"/>
        <c:tickLblPos val="nextTo"/>
        <c:spPr>
          <a:ln w="3175">
            <a:solidFill>
              <a:srgbClr val="808080"/>
            </a:solidFill>
            <a:prstDash val="solid"/>
          </a:ln>
        </c:spPr>
        <c:txPr>
          <a:bodyPr/>
          <a:lstStyle/>
          <a:p>
            <a:pPr>
              <a:defRPr sz="1400"/>
            </a:pPr>
            <a:endParaRPr lang="en-US"/>
          </a:p>
        </c:txPr>
        <c:crossAx val="338275480"/>
        <c:crosses val="autoZero"/>
        <c:crossBetween val="midCat"/>
      </c:valAx>
      <c:spPr>
        <a:solidFill>
          <a:srgbClr val="FFFFFF"/>
        </a:solidFill>
        <a:ln w="25400">
          <a:noFill/>
        </a:ln>
      </c:spPr>
    </c:plotArea>
    <c:legend>
      <c:legendPos val="r"/>
      <c:layout>
        <c:manualLayout>
          <c:xMode val="edge"/>
          <c:yMode val="edge"/>
          <c:x val="0.741712925419206"/>
          <c:y val="0.0149296722525069"/>
          <c:w val="0.191445313521856"/>
          <c:h val="0.167434551450299"/>
        </c:manualLayout>
      </c:layout>
      <c:spPr>
        <a:noFill/>
        <a:ln w="25400">
          <a:noFill/>
        </a:ln>
      </c:spPr>
    </c:legend>
    <c:plotVisOnly val="1"/>
    <c:dispBlanksAs val="gap"/>
  </c:chart>
  <c:spPr>
    <a:solidFill>
      <a:srgbClr val="FFFFFF"/>
    </a:solidFill>
    <a:ln w="3175">
      <a:noFill/>
      <a:prstDash val="solid"/>
    </a:ln>
  </c:sp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autoTitleDeleted val="1"/>
    <c:plotArea>
      <c:layout>
        <c:manualLayout>
          <c:layoutTarget val="inner"/>
          <c:xMode val="edge"/>
          <c:yMode val="edge"/>
          <c:x val="0.231279321792093"/>
          <c:y val="0.126219462951746"/>
          <c:w val="0.704234684079124"/>
          <c:h val="0.602183188639881"/>
        </c:manualLayout>
      </c:layout>
      <c:scatterChart>
        <c:scatterStyle val="lineMarker"/>
        <c:ser>
          <c:idx val="2"/>
          <c:order val="2"/>
          <c:tx>
            <c:strRef>
              <c:f>"LIC"</c:f>
            </c:strRef>
          </c:tx>
          <c:spPr>
            <a:ln w="25400">
              <a:solidFill>
                <a:srgbClr val="666699"/>
              </a:solidFill>
              <a:prstDash val="solid"/>
            </a:ln>
          </c:spPr>
          <c:xVal>
            <c:numRef>
              <c:f>Plot!$A$2:$A$6</c:f>
            </c:numRef>
          </c:xVal>
          <c:yVal>
            <c:numRef>
              <c:f>Plot!$B$2:$B$6</c:f>
            </c:numRef>
          </c:yVal>
        </c:ser>
        <c:ser>
          <c:idx val="3"/>
          <c:order val="3"/>
          <c:tx>
            <c:strRef>
              <c:f>"T2*"</c:f>
            </c:strRef>
          </c:tx>
          <c:spPr>
            <a:ln w="25400">
              <a:solidFill>
                <a:srgbClr val="993366"/>
              </a:solidFill>
              <a:prstDash val="solid"/>
            </a:ln>
          </c:spPr>
          <c:xVal>
            <c:numRef>
              <c:f>Plot!$A$2:$A$6</c:f>
            </c:numRef>
          </c:xVal>
          <c:yVal>
            <c:numRef>
              <c:f>Plot!$D$2:$D$6</c:f>
            </c:numRef>
          </c:yVal>
        </c:ser>
        <c:ser>
          <c:idx val="0"/>
          <c:order val="0"/>
          <c:tx>
            <c:v>LIC</c:v>
          </c:tx>
          <c:spPr>
            <a:ln w="25400">
              <a:solidFill>
                <a:srgbClr val="666699"/>
              </a:solidFill>
              <a:prstDash val="solid"/>
            </a:ln>
          </c:spPr>
          <c:marker>
            <c:spPr>
              <a:solidFill>
                <a:srgbClr val="4F81BD"/>
              </a:solidFill>
              <a:ln>
                <a:solidFill>
                  <a:srgbClr val="666699"/>
                </a:solidFill>
                <a:prstDash val="solid"/>
              </a:ln>
            </c:spPr>
          </c:marker>
          <c:xVal>
            <c:numRef>
              <c:f>'[10-09_72_Weeks.xls]Plot'!$A$2:$A$7</c:f>
              <c:numCache>
                <c:formatCode>General</c:formatCode>
                <c:ptCount val="6"/>
                <c:pt idx="0">
                  <c:v>0.0</c:v>
                </c:pt>
                <c:pt idx="1">
                  <c:v>12.0</c:v>
                </c:pt>
                <c:pt idx="2">
                  <c:v>24.0</c:v>
                </c:pt>
                <c:pt idx="3">
                  <c:v>36.0</c:v>
                </c:pt>
                <c:pt idx="4">
                  <c:v>48.0</c:v>
                </c:pt>
                <c:pt idx="5">
                  <c:v>72.0</c:v>
                </c:pt>
              </c:numCache>
            </c:numRef>
          </c:xVal>
          <c:yVal>
            <c:numRef>
              <c:f>'[10-09_72_Weeks.xls]Plot'!$B$2:$B$7</c:f>
              <c:numCache>
                <c:formatCode>General</c:formatCode>
                <c:ptCount val="6"/>
                <c:pt idx="0">
                  <c:v>25.1</c:v>
                </c:pt>
                <c:pt idx="1">
                  <c:v>25.8</c:v>
                </c:pt>
                <c:pt idx="2">
                  <c:v>24.0</c:v>
                </c:pt>
                <c:pt idx="3">
                  <c:v>26.7</c:v>
                </c:pt>
                <c:pt idx="4">
                  <c:v>26.3</c:v>
                </c:pt>
                <c:pt idx="5">
                  <c:v>20.1</c:v>
                </c:pt>
              </c:numCache>
            </c:numRef>
          </c:yVal>
        </c:ser>
        <c:ser>
          <c:idx val="1"/>
          <c:order val="1"/>
          <c:tx>
            <c:v>T2*</c:v>
          </c:tx>
          <c:spPr>
            <a:ln w="25400">
              <a:solidFill>
                <a:srgbClr val="993366"/>
              </a:solidFill>
              <a:prstDash val="solid"/>
            </a:ln>
          </c:spPr>
          <c:marker>
            <c:spPr>
              <a:solidFill>
                <a:srgbClr val="C0504D"/>
              </a:solidFill>
              <a:ln>
                <a:solidFill>
                  <a:srgbClr val="993366"/>
                </a:solidFill>
                <a:prstDash val="solid"/>
              </a:ln>
            </c:spPr>
          </c:marker>
          <c:xVal>
            <c:numRef>
              <c:f>'[10-09_72_Weeks.xls]Plot'!$A$2:$A$7</c:f>
              <c:numCache>
                <c:formatCode>General</c:formatCode>
                <c:ptCount val="6"/>
                <c:pt idx="0">
                  <c:v>0.0</c:v>
                </c:pt>
                <c:pt idx="1">
                  <c:v>12.0</c:v>
                </c:pt>
                <c:pt idx="2">
                  <c:v>24.0</c:v>
                </c:pt>
                <c:pt idx="3">
                  <c:v>36.0</c:v>
                </c:pt>
                <c:pt idx="4">
                  <c:v>48.0</c:v>
                </c:pt>
                <c:pt idx="5">
                  <c:v>72.0</c:v>
                </c:pt>
              </c:numCache>
            </c:numRef>
          </c:xVal>
          <c:yVal>
            <c:numRef>
              <c:f>'[10-09_72_Weeks.xls]Plot'!$D$2:$D$7</c:f>
              <c:numCache>
                <c:formatCode>General</c:formatCode>
                <c:ptCount val="6"/>
                <c:pt idx="0">
                  <c:v>34.8</c:v>
                </c:pt>
                <c:pt idx="1">
                  <c:v>34.0</c:v>
                </c:pt>
                <c:pt idx="2">
                  <c:v>34.1</c:v>
                </c:pt>
                <c:pt idx="3">
                  <c:v>31.8</c:v>
                </c:pt>
                <c:pt idx="4">
                  <c:v>29.2</c:v>
                </c:pt>
                <c:pt idx="5">
                  <c:v>30.5</c:v>
                </c:pt>
              </c:numCache>
            </c:numRef>
          </c:yVal>
        </c:ser>
        <c:axId val="338348248"/>
        <c:axId val="338358264"/>
      </c:scatterChart>
      <c:valAx>
        <c:axId val="338348248"/>
        <c:scaling>
          <c:orientation val="minMax"/>
          <c:max val="75.0"/>
          <c:min val="0.0"/>
        </c:scaling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Time  (Months)</a:t>
                </a:r>
              </a:p>
            </c:rich>
          </c:tx>
          <c:layout/>
          <c:spPr>
            <a:noFill/>
            <a:ln w="25400">
              <a:noFill/>
            </a:ln>
          </c:spPr>
        </c:title>
        <c:numFmt formatCode="General" sourceLinked="1"/>
        <c:tickLblPos val="nextTo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>
              <a:defRPr sz="14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338358264"/>
        <c:crosses val="autoZero"/>
        <c:crossBetween val="midCat"/>
        <c:majorUnit val="12.0"/>
      </c:valAx>
      <c:valAx>
        <c:axId val="338358264"/>
        <c:scaling>
          <c:orientation val="minMax"/>
        </c:scaling>
        <c:axPos val="l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LIC (mg/g) &amp; T2* (ms)</a:t>
                </a:r>
              </a:p>
            </c:rich>
          </c:tx>
          <c:layout/>
          <c:spPr>
            <a:noFill/>
            <a:ln w="25400">
              <a:noFill/>
            </a:ln>
          </c:spPr>
        </c:title>
        <c:numFmt formatCode="General" sourceLinked="1"/>
        <c:tickLblPos val="nextTo"/>
        <c:spPr>
          <a:ln w="3175">
            <a:solidFill>
              <a:srgbClr val="808080"/>
            </a:solidFill>
            <a:prstDash val="solid"/>
          </a:ln>
        </c:spPr>
        <c:txPr>
          <a:bodyPr/>
          <a:lstStyle/>
          <a:p>
            <a:pPr>
              <a:defRPr sz="1400"/>
            </a:pPr>
            <a:endParaRPr lang="en-US"/>
          </a:p>
        </c:txPr>
        <c:crossAx val="338348248"/>
        <c:crosses val="autoZero"/>
        <c:crossBetween val="midCat"/>
      </c:valAx>
      <c:spPr>
        <a:solidFill>
          <a:srgbClr val="FFFFFF"/>
        </a:solidFill>
        <a:ln w="25400">
          <a:noFill/>
        </a:ln>
      </c:spPr>
    </c:plotArea>
    <c:legend>
      <c:legendPos val="r"/>
      <c:layout>
        <c:manualLayout>
          <c:xMode val="edge"/>
          <c:yMode val="edge"/>
          <c:x val="0.29616724738676"/>
          <c:y val="0.540224750449501"/>
          <c:w val="0.156794425087108"/>
          <c:h val="0.14238514477029"/>
        </c:manualLayout>
      </c:layout>
      <c:spPr>
        <a:noFill/>
        <a:ln w="25400">
          <a:noFill/>
        </a:ln>
      </c:spPr>
    </c:legend>
    <c:plotVisOnly val="1"/>
    <c:dispBlanksAs val="gap"/>
  </c:chart>
  <c:spPr>
    <a:solidFill>
      <a:srgbClr val="FFFFFF"/>
    </a:solidFill>
    <a:ln w="3175">
      <a:noFill/>
      <a:prstDash val="solid"/>
    </a:ln>
  </c:spPr>
  <c:externalData r:id="rId1"/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25AAD4-856B-8043-935B-9BE49978FC99}" type="datetimeFigureOut">
              <a:rPr lang="en-US" smtClean="0"/>
              <a:pPr/>
              <a:t>10/29/18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1FFA7-4936-5745-9D2D-7089219807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328841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185CD-5450-F646-82A5-4413BD76E715}" type="datetimeFigureOut">
              <a:rPr lang="en-US" smtClean="0"/>
              <a:pPr/>
              <a:t>10/29/18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0EF5C3-49D7-B74D-A9FE-84D0C1CC4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1751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27094"/>
            <a:ext cx="7772400" cy="1470025"/>
          </a:xfrm>
        </p:spPr>
        <p:txBody>
          <a:bodyPr anchor="b" anchorCtr="0"/>
          <a:lstStyle>
            <a:lvl1pPr>
              <a:defRPr sz="5400">
                <a:gradFill>
                  <a:gsLst>
                    <a:gs pos="0">
                      <a:schemeClr val="tx2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1" y="3810000"/>
            <a:ext cx="7770812" cy="1752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600">
                <a:gradFill>
                  <a:gsLst>
                    <a:gs pos="0">
                      <a:schemeClr val="tx2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10/29/18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738282"/>
            <a:ext cx="7770813" cy="1048870"/>
          </a:xfrm>
          <a:effectLst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800" b="0" kern="1200">
                <a:solidFill>
                  <a:schemeClr val="tx2"/>
                </a:solidFill>
                <a:effectLst>
                  <a:outerShdw blurRad="38100" dist="12700" algn="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0" y="457200"/>
            <a:ext cx="4572000" cy="3173506"/>
          </a:xfrm>
          <a:ln w="10160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181600"/>
            <a:ext cx="7770813" cy="685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accent3"/>
              </a:buClr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10/29/18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4890247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10/29/18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7882"/>
            <a:ext cx="1524000" cy="532503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7882"/>
            <a:ext cx="5889812" cy="532503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10/29/18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6052928" y="3115195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10/29/18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26440"/>
            <a:ext cx="7770813" cy="1472184"/>
          </a:xfrm>
        </p:spPr>
        <p:txBody>
          <a:bodyPr anchor="b" anchorCtr="0"/>
          <a:lstStyle>
            <a:lvl1pPr algn="ctr">
              <a:defRPr sz="5400" b="0" i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3813048"/>
            <a:ext cx="7770813" cy="1755648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10/29/18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209801"/>
            <a:ext cx="3657600" cy="36576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2209801"/>
            <a:ext cx="3657600" cy="36576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10/29/18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27238"/>
            <a:ext cx="3657600" cy="639762"/>
          </a:xfrm>
        </p:spPr>
        <p:txBody>
          <a:bodyPr anchor="ctr" anchorCtr="0"/>
          <a:lstStyle>
            <a:lvl1pPr marL="0" indent="0" algn="ctr">
              <a:spcBef>
                <a:spcPts val="30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819400"/>
            <a:ext cx="3657600" cy="3048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2027238"/>
            <a:ext cx="3657600" cy="639762"/>
          </a:xfrm>
        </p:spPr>
        <p:txBody>
          <a:bodyPr anchor="ctr" anchorCtr="0"/>
          <a:lstStyle>
            <a:lvl1pPr marL="0" indent="0" algn="ctr">
              <a:spcBef>
                <a:spcPts val="30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819400"/>
            <a:ext cx="3657600" cy="3048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10/29/18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10/29/18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10/29/18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6" y="914400"/>
            <a:ext cx="3657600" cy="1162050"/>
          </a:xfrm>
        </p:spPr>
        <p:txBody>
          <a:bodyPr anchor="b"/>
          <a:lstStyle>
            <a:lvl1pPr algn="ctr">
              <a:defRPr sz="3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6118" y="457199"/>
            <a:ext cx="3657600" cy="54102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6" y="2590799"/>
            <a:ext cx="3657600" cy="2895601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10/29/18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9013" y="914400"/>
            <a:ext cx="3657600" cy="1161288"/>
          </a:xfrm>
          <a:effectLst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800" b="0" kern="1200">
                <a:solidFill>
                  <a:schemeClr val="tx2"/>
                </a:solidFill>
                <a:effectLst>
                  <a:outerShdw blurRad="38100" dist="12700" algn="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58906" y="457200"/>
            <a:ext cx="3657600" cy="5413248"/>
          </a:xfrm>
          <a:ln w="10160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013" y="2587752"/>
            <a:ext cx="3657600" cy="2898648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accent3"/>
              </a:buClr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10/29/18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04853" y="2286000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289115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7236"/>
            <a:ext cx="7770813" cy="1371600"/>
          </a:xfrm>
          <a:prstGeom prst="rect">
            <a:avLst/>
          </a:prstGeom>
          <a:effectLst/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9800"/>
            <a:ext cx="7770813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6289115"/>
            <a:ext cx="2375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E86F1-71DD-4148-BC5F-747F8AF9F7C9}" type="datetimeFigureOut">
              <a:rPr lang="en-US" smtClean="0"/>
              <a:pPr/>
              <a:t>10/29/18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9624" y="6289115"/>
            <a:ext cx="3155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2"/>
          </a:solidFill>
          <a:effectLst>
            <a:outerShdw blurRad="38100" dist="12700" algn="l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ts val="2000"/>
        </a:spcBef>
        <a:buClr>
          <a:schemeClr val="accent3"/>
        </a:buClr>
        <a:buFont typeface="Arial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accent3">
            <a:lumMod val="50000"/>
          </a:schemeClr>
        </a:buClr>
        <a:buFont typeface="Arial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ts val="600"/>
        </a:spcBef>
        <a:buClr>
          <a:schemeClr val="accent3"/>
        </a:buClr>
        <a:buFont typeface="Arial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457200" algn="l" defTabSz="914400" rtl="0" eaLnBrk="1" latinLnBrk="0" hangingPunct="1">
        <a:spcBef>
          <a:spcPts val="600"/>
        </a:spcBef>
        <a:buClr>
          <a:schemeClr val="accent3">
            <a:lumMod val="50000"/>
          </a:schemeClr>
        </a:buClr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457200" algn="l" defTabSz="914400" rtl="0" eaLnBrk="1" latinLnBrk="0" hangingPunct="1">
        <a:spcBef>
          <a:spcPts val="600"/>
        </a:spcBef>
        <a:buClr>
          <a:schemeClr val="accent3"/>
        </a:buClr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4" Type="http://schemas.openxmlformats.org/officeDocument/2006/relationships/chart" Target="../charts/chart1.xml"/><Relationship Id="rId5" Type="http://schemas.openxmlformats.org/officeDocument/2006/relationships/chart" Target="../charts/chart2.xml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w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Relationship Id="rId3" Type="http://schemas.openxmlformats.org/officeDocument/2006/relationships/image" Target="../media/image4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tiff"/><Relationship Id="rId6" Type="http://schemas.openxmlformats.org/officeDocument/2006/relationships/image" Target="../media/image15.tiff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30399"/>
            <a:ext cx="7772400" cy="1667934"/>
          </a:xfrm>
        </p:spPr>
        <p:txBody>
          <a:bodyPr/>
          <a:lstStyle/>
          <a:p>
            <a:r>
              <a:rPr lang="en-US" sz="4400" dirty="0" smtClean="0"/>
              <a:t>Image Acquisition</a:t>
            </a:r>
            <a:endParaRPr 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3" y="169333"/>
            <a:ext cx="3598334" cy="14251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Liver R2* acquisition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93" y="1600199"/>
            <a:ext cx="7770813" cy="500380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Coil : Torso phased array</a:t>
            </a:r>
          </a:p>
          <a:p>
            <a:r>
              <a:rPr lang="en-US" dirty="0" smtClean="0"/>
              <a:t>Acceleration: OK</a:t>
            </a:r>
          </a:p>
          <a:p>
            <a:r>
              <a:rPr lang="en-US" dirty="0" smtClean="0"/>
              <a:t>Breath-hold </a:t>
            </a:r>
            <a:r>
              <a:rPr lang="en-US" dirty="0" err="1" smtClean="0"/>
              <a:t>vs</a:t>
            </a:r>
            <a:r>
              <a:rPr lang="en-US" dirty="0" smtClean="0"/>
              <a:t> free breathing : 1 NEX </a:t>
            </a:r>
            <a:r>
              <a:rPr lang="en-US" dirty="0" err="1" smtClean="0"/>
              <a:t>vs</a:t>
            </a:r>
            <a:r>
              <a:rPr lang="en-US" dirty="0" smtClean="0"/>
              <a:t> 3 NEX</a:t>
            </a:r>
          </a:p>
          <a:p>
            <a:r>
              <a:rPr lang="en-US" dirty="0" smtClean="0"/>
              <a:t>Surface coil correction : Yes</a:t>
            </a:r>
          </a:p>
          <a:p>
            <a:r>
              <a:rPr lang="en-US" dirty="0" smtClean="0"/>
              <a:t>TR and flip angle : Adjust TR to coverage, flip 20°-30°</a:t>
            </a:r>
          </a:p>
          <a:p>
            <a:r>
              <a:rPr lang="en-US" dirty="0" smtClean="0"/>
              <a:t>Localization, #slices, slice thickness, gap</a:t>
            </a:r>
          </a:p>
          <a:p>
            <a:r>
              <a:rPr lang="en-US" dirty="0" smtClean="0"/>
              <a:t>Echo times: As fast as possible</a:t>
            </a:r>
          </a:p>
          <a:p>
            <a:r>
              <a:rPr lang="en-US" dirty="0" smtClean="0"/>
              <a:t>Fat Saturation: Not for liver</a:t>
            </a:r>
          </a:p>
          <a:p>
            <a:r>
              <a:rPr lang="en-US" dirty="0" smtClean="0"/>
              <a:t>Fat – Water Separation: OK for mild – moderate iron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modify for pancreas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Thinner slices</a:t>
            </a:r>
          </a:p>
          <a:p>
            <a:r>
              <a:rPr lang="en-US" dirty="0" smtClean="0"/>
              <a:t>Larger SI coverage </a:t>
            </a:r>
          </a:p>
          <a:p>
            <a:r>
              <a:rPr lang="en-US" dirty="0" smtClean="0"/>
              <a:t>Higher resolution (128 </a:t>
            </a:r>
            <a:r>
              <a:rPr lang="en-US" dirty="0" err="1" smtClean="0"/>
              <a:t>x</a:t>
            </a:r>
            <a:r>
              <a:rPr lang="en-US" dirty="0" smtClean="0"/>
              <a:t> 128 matrix)</a:t>
            </a:r>
          </a:p>
          <a:p>
            <a:r>
              <a:rPr lang="en-US" dirty="0" smtClean="0"/>
              <a:t>May need to lower TR on Philips platform</a:t>
            </a:r>
          </a:p>
          <a:p>
            <a:r>
              <a:rPr lang="en-US" dirty="0" smtClean="0"/>
              <a:t>Fat saturation OK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</a:t>
            </a:r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sz="half" idx="2"/>
          </p:nvPr>
        </p:nvSpPr>
        <p:spPr>
          <a:xfrm>
            <a:off x="4800599" y="1981196"/>
            <a:ext cx="4131733" cy="3886205"/>
          </a:xfrm>
        </p:spPr>
        <p:txBody>
          <a:bodyPr/>
          <a:lstStyle/>
          <a:p>
            <a:r>
              <a:rPr lang="en-US" dirty="0" smtClean="0"/>
              <a:t>Axial plane</a:t>
            </a:r>
          </a:p>
          <a:p>
            <a:r>
              <a:rPr lang="en-US" dirty="0" smtClean="0"/>
              <a:t>5-6 thick, 0 gap</a:t>
            </a:r>
          </a:p>
          <a:p>
            <a:r>
              <a:rPr lang="en-US" dirty="0" smtClean="0"/>
              <a:t>15 slices, 3 breath holds</a:t>
            </a:r>
          </a:p>
          <a:p>
            <a:r>
              <a:rPr lang="en-US" dirty="0" smtClean="0"/>
              <a:t>128 </a:t>
            </a:r>
            <a:r>
              <a:rPr lang="en-US" dirty="0" err="1" smtClean="0"/>
              <a:t>x</a:t>
            </a:r>
            <a:r>
              <a:rPr lang="en-US" dirty="0" smtClean="0"/>
              <a:t> 128 matrix</a:t>
            </a:r>
          </a:p>
          <a:p>
            <a:r>
              <a:rPr lang="en-US" dirty="0" smtClean="0"/>
              <a:t>TR100 (GE), 25 (Philips)</a:t>
            </a:r>
          </a:p>
          <a:p>
            <a:r>
              <a:rPr lang="en-US" dirty="0" smtClean="0"/>
              <a:t>12-16 echoes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81196"/>
            <a:ext cx="3251200" cy="32512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72533" y="2937929"/>
            <a:ext cx="3564467" cy="338666"/>
            <a:chOff x="4775199" y="2980267"/>
            <a:chExt cx="3564467" cy="338666"/>
          </a:xfrm>
        </p:grpSpPr>
        <p:cxnSp>
          <p:nvCxnSpPr>
            <p:cNvPr id="6" name="Straight Connector 5"/>
            <p:cNvCxnSpPr/>
            <p:nvPr/>
          </p:nvCxnSpPr>
          <p:spPr bwMode="auto">
            <a:xfrm flipV="1">
              <a:off x="4775199" y="2980267"/>
              <a:ext cx="3564467" cy="3386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 flipV="1">
              <a:off x="4775199" y="3132667"/>
              <a:ext cx="3564467" cy="3386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/>
            <p:cNvCxnSpPr/>
            <p:nvPr/>
          </p:nvCxnSpPr>
          <p:spPr bwMode="auto">
            <a:xfrm flipV="1">
              <a:off x="4775199" y="3285067"/>
              <a:ext cx="3564467" cy="3386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 flipV="1">
              <a:off x="4775199" y="3056467"/>
              <a:ext cx="3564467" cy="3386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 bwMode="auto">
            <a:xfrm flipV="1">
              <a:off x="4775199" y="3208867"/>
              <a:ext cx="3564467" cy="3386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1" name="Group 10"/>
          <p:cNvGrpSpPr/>
          <p:nvPr/>
        </p:nvGrpSpPr>
        <p:grpSpPr>
          <a:xfrm>
            <a:off x="372533" y="3310463"/>
            <a:ext cx="3564467" cy="338666"/>
            <a:chOff x="4775199" y="2980267"/>
            <a:chExt cx="3564467" cy="338666"/>
          </a:xfrm>
        </p:grpSpPr>
        <p:cxnSp>
          <p:nvCxnSpPr>
            <p:cNvPr id="12" name="Straight Connector 11"/>
            <p:cNvCxnSpPr/>
            <p:nvPr/>
          </p:nvCxnSpPr>
          <p:spPr bwMode="auto">
            <a:xfrm flipV="1">
              <a:off x="4775199" y="2980267"/>
              <a:ext cx="3564467" cy="3386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 flipV="1">
              <a:off x="4775199" y="3132667"/>
              <a:ext cx="3564467" cy="3386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 bwMode="auto">
            <a:xfrm flipV="1">
              <a:off x="4775199" y="3285067"/>
              <a:ext cx="3564467" cy="3386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 flipV="1">
              <a:off x="4775199" y="3056467"/>
              <a:ext cx="3564467" cy="3386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 bwMode="auto">
            <a:xfrm flipV="1">
              <a:off x="4775199" y="3208867"/>
              <a:ext cx="3564467" cy="3386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7" name="Group 16"/>
          <p:cNvGrpSpPr/>
          <p:nvPr/>
        </p:nvGrpSpPr>
        <p:grpSpPr>
          <a:xfrm>
            <a:off x="380994" y="3691458"/>
            <a:ext cx="3564467" cy="338666"/>
            <a:chOff x="4775199" y="2980267"/>
            <a:chExt cx="3564467" cy="338666"/>
          </a:xfrm>
        </p:grpSpPr>
        <p:cxnSp>
          <p:nvCxnSpPr>
            <p:cNvPr id="18" name="Straight Connector 17"/>
            <p:cNvCxnSpPr/>
            <p:nvPr/>
          </p:nvCxnSpPr>
          <p:spPr bwMode="auto">
            <a:xfrm flipV="1">
              <a:off x="4775199" y="2980267"/>
              <a:ext cx="3564467" cy="3386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/>
            <p:cNvCxnSpPr/>
            <p:nvPr/>
          </p:nvCxnSpPr>
          <p:spPr bwMode="auto">
            <a:xfrm flipV="1">
              <a:off x="4775199" y="3132667"/>
              <a:ext cx="3564467" cy="3386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/>
            <p:cNvCxnSpPr/>
            <p:nvPr/>
          </p:nvCxnSpPr>
          <p:spPr bwMode="auto">
            <a:xfrm flipV="1">
              <a:off x="4775199" y="3285067"/>
              <a:ext cx="3564467" cy="3386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 flipV="1">
              <a:off x="4775199" y="3056467"/>
              <a:ext cx="3564467" cy="3386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/>
            <p:nvPr/>
          </p:nvCxnSpPr>
          <p:spPr bwMode="auto">
            <a:xfrm flipV="1">
              <a:off x="4775199" y="3208867"/>
              <a:ext cx="3564467" cy="3386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3" name="Group 22"/>
          <p:cNvGrpSpPr/>
          <p:nvPr/>
        </p:nvGrpSpPr>
        <p:grpSpPr>
          <a:xfrm>
            <a:off x="389476" y="4063992"/>
            <a:ext cx="3564467" cy="338666"/>
            <a:chOff x="4775199" y="2980267"/>
            <a:chExt cx="3564467" cy="338666"/>
          </a:xfrm>
        </p:grpSpPr>
        <p:cxnSp>
          <p:nvCxnSpPr>
            <p:cNvPr id="24" name="Straight Connector 23"/>
            <p:cNvCxnSpPr/>
            <p:nvPr/>
          </p:nvCxnSpPr>
          <p:spPr bwMode="auto">
            <a:xfrm flipV="1">
              <a:off x="4775199" y="2980267"/>
              <a:ext cx="3564467" cy="3386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4775199" y="3132667"/>
              <a:ext cx="3564467" cy="3386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 flipV="1">
              <a:off x="4775199" y="3285067"/>
              <a:ext cx="3564467" cy="3386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/>
            <p:nvPr/>
          </p:nvCxnSpPr>
          <p:spPr bwMode="auto">
            <a:xfrm flipV="1">
              <a:off x="4775199" y="3056467"/>
              <a:ext cx="3564467" cy="3386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/>
            <p:cNvCxnSpPr/>
            <p:nvPr/>
          </p:nvCxnSpPr>
          <p:spPr bwMode="auto">
            <a:xfrm flipV="1">
              <a:off x="4775199" y="3208867"/>
              <a:ext cx="3564467" cy="3386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66713"/>
            <a:ext cx="7770813" cy="13716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65539" name="Picture 2" descr="Questions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7575" y="1817688"/>
            <a:ext cx="7267575" cy="477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Cardiac T2* acquisition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93" y="1600199"/>
            <a:ext cx="7770813" cy="50249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Coil : Torso phased array</a:t>
            </a:r>
          </a:p>
          <a:p>
            <a:r>
              <a:rPr lang="en-US" dirty="0" smtClean="0"/>
              <a:t>Acceleration: OK</a:t>
            </a:r>
          </a:p>
          <a:p>
            <a:r>
              <a:rPr lang="en-US" dirty="0" smtClean="0"/>
              <a:t>Breath-hold </a:t>
            </a:r>
            <a:r>
              <a:rPr lang="en-US" dirty="0" err="1" smtClean="0"/>
              <a:t>vs</a:t>
            </a:r>
            <a:r>
              <a:rPr lang="en-US" dirty="0" smtClean="0"/>
              <a:t> free breathing : 1 NEX </a:t>
            </a:r>
            <a:r>
              <a:rPr lang="en-US" dirty="0" err="1" smtClean="0"/>
              <a:t>vs</a:t>
            </a:r>
            <a:r>
              <a:rPr lang="en-US" dirty="0" smtClean="0"/>
              <a:t> 3 NEX</a:t>
            </a:r>
          </a:p>
          <a:p>
            <a:r>
              <a:rPr lang="en-US" dirty="0" smtClean="0"/>
              <a:t>Surface coil correction : Yes</a:t>
            </a:r>
          </a:p>
          <a:p>
            <a:r>
              <a:rPr lang="en-US" dirty="0" smtClean="0"/>
              <a:t>Fat Saturation: Not needed</a:t>
            </a:r>
          </a:p>
          <a:p>
            <a:r>
              <a:rPr lang="en-US" dirty="0" smtClean="0"/>
              <a:t>TR and flip angle : Minimum TR, flip 20°-30°</a:t>
            </a:r>
          </a:p>
          <a:p>
            <a:r>
              <a:rPr lang="en-US" dirty="0" smtClean="0"/>
              <a:t>Shim : Volume shim the heart</a:t>
            </a:r>
          </a:p>
          <a:p>
            <a:r>
              <a:rPr lang="en-US" dirty="0" smtClean="0"/>
              <a:t>Localization, #slices, slice thickness, gap</a:t>
            </a:r>
          </a:p>
          <a:p>
            <a:r>
              <a:rPr lang="en-US" dirty="0" smtClean="0"/>
              <a:t>White blood or black blood</a:t>
            </a:r>
          </a:p>
          <a:p>
            <a:r>
              <a:rPr lang="en-US" dirty="0" smtClean="0"/>
              <a:t>Echo times</a:t>
            </a:r>
          </a:p>
          <a:p>
            <a:r>
              <a:rPr lang="en-US" dirty="0" smtClean="0"/>
              <a:t>Temporal Resolution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Cardiac Localization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5494867" y="1701800"/>
            <a:ext cx="3251199" cy="4457700"/>
          </a:xfrm>
        </p:spPr>
        <p:txBody>
          <a:bodyPr>
            <a:normAutofit/>
          </a:bodyPr>
          <a:lstStyle/>
          <a:p>
            <a:r>
              <a:rPr lang="en-US" dirty="0" err="1" smtClean="0"/>
              <a:t>Ungated</a:t>
            </a:r>
            <a:r>
              <a:rPr lang="en-US" dirty="0" smtClean="0"/>
              <a:t> axial SSFP</a:t>
            </a:r>
          </a:p>
          <a:p>
            <a:r>
              <a:rPr lang="en-US" dirty="0" smtClean="0"/>
              <a:t>Gated SSFP cine</a:t>
            </a:r>
          </a:p>
          <a:p>
            <a:r>
              <a:rPr lang="en-US" dirty="0" smtClean="0"/>
              <a:t>Gated </a:t>
            </a:r>
            <a:r>
              <a:rPr lang="en-US" dirty="0" err="1" smtClean="0"/>
              <a:t>multiecho</a:t>
            </a:r>
            <a:r>
              <a:rPr lang="en-US" dirty="0" smtClean="0"/>
              <a:t>, gradient echo sequence in the short axis plane</a:t>
            </a:r>
          </a:p>
          <a:p>
            <a:pPr lvl="1"/>
            <a:r>
              <a:rPr lang="en-US" dirty="0" smtClean="0"/>
              <a:t>1-3 slices</a:t>
            </a:r>
          </a:p>
          <a:p>
            <a:pPr lvl="1"/>
            <a:r>
              <a:rPr lang="en-US" dirty="0" smtClean="0"/>
              <a:t>6-10 thick, 0 gap</a:t>
            </a:r>
          </a:p>
          <a:p>
            <a:pPr lvl="1"/>
            <a:r>
              <a:rPr lang="en-US" dirty="0" smtClean="0"/>
              <a:t>1 slice per BH</a:t>
            </a:r>
            <a:endParaRPr lang="en-US" dirty="0"/>
          </a:p>
        </p:txBody>
      </p:sp>
      <p:pic>
        <p:nvPicPr>
          <p:cNvPr id="7" name="Picture 6" descr="Locizer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867" y="1368675"/>
            <a:ext cx="4792133" cy="1682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Fig1b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3234267"/>
            <a:ext cx="4047068" cy="16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Localizer2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187" y="5107623"/>
            <a:ext cx="4301490" cy="1519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 useBgFill="1">
        <p:nvSpPr>
          <p:cNvPr id="9" name="Rectangle 8"/>
          <p:cNvSpPr/>
          <p:nvPr/>
        </p:nvSpPr>
        <p:spPr>
          <a:xfrm>
            <a:off x="1905000" y="1195917"/>
            <a:ext cx="1608667" cy="185501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/>
          <p:cNvSpPr/>
          <p:nvPr/>
        </p:nvSpPr>
        <p:spPr>
          <a:xfrm>
            <a:off x="3492501" y="1195917"/>
            <a:ext cx="1608667" cy="185501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/>
          <p:cNvSpPr/>
          <p:nvPr/>
        </p:nvSpPr>
        <p:spPr>
          <a:xfrm>
            <a:off x="533187" y="3199698"/>
            <a:ext cx="2207896" cy="185501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/>
          <p:cNvSpPr/>
          <p:nvPr/>
        </p:nvSpPr>
        <p:spPr>
          <a:xfrm>
            <a:off x="2734525" y="3072093"/>
            <a:ext cx="2207896" cy="185501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/>
          <p:cNvSpPr/>
          <p:nvPr/>
        </p:nvSpPr>
        <p:spPr>
          <a:xfrm>
            <a:off x="287866" y="4859867"/>
            <a:ext cx="2982383" cy="185501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/>
          <p:cNvSpPr/>
          <p:nvPr/>
        </p:nvSpPr>
        <p:spPr>
          <a:xfrm>
            <a:off x="3241677" y="4859867"/>
            <a:ext cx="2632074" cy="185501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152400" y="1536700"/>
            <a:ext cx="8801100" cy="39751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Appearance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5803900"/>
            <a:ext cx="8229600" cy="1498600"/>
          </a:xfrm>
        </p:spPr>
        <p:txBody>
          <a:bodyPr/>
          <a:lstStyle/>
          <a:p>
            <a:r>
              <a:rPr lang="en-US" dirty="0" smtClean="0"/>
              <a:t>Iron is easy to perceive with white blood.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36700"/>
            <a:ext cx="8305800" cy="3784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Black blood versus white blood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648200"/>
            <a:ext cx="8305800" cy="1828800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Edge detection easier with black blood.</a:t>
            </a:r>
          </a:p>
          <a:p>
            <a:r>
              <a:rPr lang="en-US" sz="2800" dirty="0"/>
              <a:t>Better result stability in the “normal” range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Either is suitable for clinical trials and clinical practice.</a:t>
            </a:r>
            <a:endParaRPr lang="en-US" dirty="0"/>
          </a:p>
        </p:txBody>
      </p:sp>
      <p:grpSp>
        <p:nvGrpSpPr>
          <p:cNvPr id="2" name="Group 2"/>
          <p:cNvGrpSpPr/>
          <p:nvPr/>
        </p:nvGrpSpPr>
        <p:grpSpPr>
          <a:xfrm>
            <a:off x="762000" y="1447800"/>
            <a:ext cx="6858000" cy="2803525"/>
            <a:chOff x="762000" y="1447800"/>
            <a:chExt cx="6858000" cy="2803525"/>
          </a:xfrm>
        </p:grpSpPr>
        <p:pic>
          <p:nvPicPr>
            <p:cNvPr id="10247" name="Picture 7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62000" y="1524000"/>
              <a:ext cx="2971800" cy="2727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48" name="Picture 8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419600" y="1447800"/>
              <a:ext cx="3200400" cy="2762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3" name="Group 7"/>
          <p:cNvGrpSpPr/>
          <p:nvPr/>
        </p:nvGrpSpPr>
        <p:grpSpPr>
          <a:xfrm>
            <a:off x="381000" y="1438836"/>
            <a:ext cx="7467600" cy="2971800"/>
            <a:chOff x="457200" y="1371600"/>
            <a:chExt cx="7467600" cy="2971800"/>
          </a:xfrm>
        </p:grpSpPr>
        <p:graphicFrame>
          <p:nvGraphicFramePr>
            <p:cNvPr id="6" name="C 38"/>
            <p:cNvGraphicFramePr/>
            <p:nvPr/>
          </p:nvGraphicFramePr>
          <p:xfrm>
            <a:off x="457200" y="1524000"/>
            <a:ext cx="3365500" cy="27686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7" name="C 31"/>
            <p:cNvGraphicFramePr/>
            <p:nvPr/>
          </p:nvGraphicFramePr>
          <p:xfrm>
            <a:off x="4419600" y="1371600"/>
            <a:ext cx="3505200" cy="29718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grpSp>
        <p:nvGrpSpPr>
          <p:cNvPr id="4" name="Group 12"/>
          <p:cNvGrpSpPr/>
          <p:nvPr/>
        </p:nvGrpSpPr>
        <p:grpSpPr>
          <a:xfrm>
            <a:off x="411080" y="1337236"/>
            <a:ext cx="7242810" cy="3195284"/>
            <a:chOff x="950595" y="1440934"/>
            <a:chExt cx="7242810" cy="3195284"/>
          </a:xfrm>
        </p:grpSpPr>
        <p:sp>
          <p:nvSpPr>
            <p:cNvPr id="10" name="TextBox 9"/>
            <p:cNvSpPr txBox="1"/>
            <p:nvPr/>
          </p:nvSpPr>
          <p:spPr>
            <a:xfrm>
              <a:off x="2162127" y="1457646"/>
              <a:ext cx="15018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White Blood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864177" y="1440934"/>
              <a:ext cx="1271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Black Blood</a:t>
              </a:r>
              <a:endParaRPr lang="en-US" dirty="0"/>
            </a:p>
          </p:txBody>
        </p:sp>
        <p:grpSp>
          <p:nvGrpSpPr>
            <p:cNvPr id="5" name="Group 11"/>
            <p:cNvGrpSpPr/>
            <p:nvPr/>
          </p:nvGrpSpPr>
          <p:grpSpPr>
            <a:xfrm>
              <a:off x="950595" y="1801578"/>
              <a:ext cx="7242810" cy="2834640"/>
              <a:chOff x="950595" y="1801578"/>
              <a:chExt cx="7242810" cy="2834640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0595" y="1801578"/>
                <a:ext cx="7242810" cy="2834640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>
              <a:xfrm>
                <a:off x="2698750" y="1861066"/>
                <a:ext cx="381000" cy="247134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6356350" y="1867416"/>
                <a:ext cx="381000" cy="247134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B1 artifact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rcRect l="28999" t="27076" r="28903" b="35524"/>
          <a:stretch>
            <a:fillRect/>
          </a:stretch>
        </p:blipFill>
        <p:spPr>
          <a:xfrm>
            <a:off x="158750" y="1598083"/>
            <a:ext cx="4646083" cy="4127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0" y="3174998"/>
            <a:ext cx="3823657" cy="14816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lum bright="30000" contrast="15000"/>
          </a:blip>
          <a:srcRect l="28999" t="27076" r="28903" b="35524"/>
          <a:stretch>
            <a:fillRect/>
          </a:stretch>
        </p:blipFill>
        <p:spPr>
          <a:xfrm>
            <a:off x="4497917" y="1598083"/>
            <a:ext cx="4646083" cy="4127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Echo Times in Heart T2*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38836"/>
            <a:ext cx="7770813" cy="4216400"/>
          </a:xfrm>
        </p:spPr>
        <p:txBody>
          <a:bodyPr>
            <a:normAutofit/>
          </a:bodyPr>
          <a:lstStyle/>
          <a:p>
            <a:r>
              <a:rPr lang="en-US" dirty="0" smtClean="0"/>
              <a:t>Signal does not decay as quickly</a:t>
            </a:r>
          </a:p>
          <a:p>
            <a:pPr lvl="1"/>
            <a:r>
              <a:rPr lang="en-US" dirty="0" smtClean="0"/>
              <a:t>Min TE can be as long as 2 -3 ms </a:t>
            </a:r>
          </a:p>
          <a:p>
            <a:r>
              <a:rPr lang="en-US" dirty="0" smtClean="0"/>
              <a:t>Longer max TE requires longer TR -&gt; blurring</a:t>
            </a:r>
          </a:p>
          <a:p>
            <a:pPr lvl="1"/>
            <a:r>
              <a:rPr lang="en-US" dirty="0" smtClean="0"/>
              <a:t>Set max TE at ~ 18 ms</a:t>
            </a:r>
          </a:p>
          <a:p>
            <a:pPr marL="457200" lvl="1">
              <a:spcBef>
                <a:spcPts val="2000"/>
              </a:spcBef>
              <a:buClr>
                <a:schemeClr val="accent3"/>
              </a:buClr>
            </a:pPr>
            <a:r>
              <a:rPr lang="en-US" dirty="0" smtClean="0"/>
              <a:t>8 – 16 echoes</a:t>
            </a:r>
          </a:p>
          <a:p>
            <a:r>
              <a:rPr lang="en-US" dirty="0" smtClean="0"/>
              <a:t>Some odd-even echo oscillation can occur from eddy currents</a:t>
            </a:r>
          </a:p>
          <a:p>
            <a:pPr lvl="1"/>
            <a:r>
              <a:rPr lang="en-US" dirty="0" smtClean="0"/>
              <a:t>Some advocate “</a:t>
            </a:r>
            <a:r>
              <a:rPr lang="en-US" dirty="0" err="1" smtClean="0"/>
              <a:t>flyback</a:t>
            </a:r>
            <a:r>
              <a:rPr lang="en-US" dirty="0" smtClean="0"/>
              <a:t>” echo sampling. 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1816183" y="5365602"/>
            <a:ext cx="3704167" cy="1048155"/>
            <a:chOff x="1598083" y="5809845"/>
            <a:chExt cx="3704167" cy="1048155"/>
          </a:xfrm>
        </p:grpSpPr>
        <p:sp>
          <p:nvSpPr>
            <p:cNvPr id="4" name="Freeform 3"/>
            <p:cNvSpPr/>
            <p:nvPr/>
          </p:nvSpPr>
          <p:spPr>
            <a:xfrm>
              <a:off x="1598083" y="6148917"/>
              <a:ext cx="3704167" cy="709083"/>
            </a:xfrm>
            <a:custGeom>
              <a:avLst/>
              <a:gdLst>
                <a:gd name="connsiteX0" fmla="*/ 0 w 3704167"/>
                <a:gd name="connsiteY0" fmla="*/ 222250 h 709083"/>
                <a:gd name="connsiteX1" fmla="*/ 391583 w 3704167"/>
                <a:gd name="connsiteY1" fmla="*/ 211666 h 709083"/>
                <a:gd name="connsiteX2" fmla="*/ 391583 w 3704167"/>
                <a:gd name="connsiteY2" fmla="*/ 709083 h 709083"/>
                <a:gd name="connsiteX3" fmla="*/ 635000 w 3704167"/>
                <a:gd name="connsiteY3" fmla="*/ 687916 h 709083"/>
                <a:gd name="connsiteX4" fmla="*/ 624417 w 3704167"/>
                <a:gd name="connsiteY4" fmla="*/ 0 h 709083"/>
                <a:gd name="connsiteX5" fmla="*/ 1449917 w 3704167"/>
                <a:gd name="connsiteY5" fmla="*/ 0 h 709083"/>
                <a:gd name="connsiteX6" fmla="*/ 1439333 w 3704167"/>
                <a:gd name="connsiteY6" fmla="*/ 698500 h 709083"/>
                <a:gd name="connsiteX7" fmla="*/ 1693333 w 3704167"/>
                <a:gd name="connsiteY7" fmla="*/ 687916 h 709083"/>
                <a:gd name="connsiteX8" fmla="*/ 1682750 w 3704167"/>
                <a:gd name="connsiteY8" fmla="*/ 10583 h 709083"/>
                <a:gd name="connsiteX9" fmla="*/ 2508250 w 3704167"/>
                <a:gd name="connsiteY9" fmla="*/ 21166 h 709083"/>
                <a:gd name="connsiteX10" fmla="*/ 2476500 w 3704167"/>
                <a:gd name="connsiteY10" fmla="*/ 666750 h 709083"/>
                <a:gd name="connsiteX11" fmla="*/ 2741083 w 3704167"/>
                <a:gd name="connsiteY11" fmla="*/ 677333 h 709083"/>
                <a:gd name="connsiteX12" fmla="*/ 2751667 w 3704167"/>
                <a:gd name="connsiteY12" fmla="*/ 10583 h 709083"/>
                <a:gd name="connsiteX13" fmla="*/ 3704167 w 3704167"/>
                <a:gd name="connsiteY13" fmla="*/ 31750 h 709083"/>
                <a:gd name="connsiteX14" fmla="*/ 3693583 w 3704167"/>
                <a:gd name="connsiteY14" fmla="*/ 412750 h 70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04167" h="709083">
                  <a:moveTo>
                    <a:pt x="0" y="222250"/>
                  </a:moveTo>
                  <a:lnTo>
                    <a:pt x="391583" y="211666"/>
                  </a:lnTo>
                  <a:lnTo>
                    <a:pt x="391583" y="709083"/>
                  </a:lnTo>
                  <a:lnTo>
                    <a:pt x="635000" y="687916"/>
                  </a:lnTo>
                  <a:lnTo>
                    <a:pt x="624417" y="0"/>
                  </a:lnTo>
                  <a:lnTo>
                    <a:pt x="1449917" y="0"/>
                  </a:lnTo>
                  <a:lnTo>
                    <a:pt x="1439333" y="698500"/>
                  </a:lnTo>
                  <a:lnTo>
                    <a:pt x="1693333" y="687916"/>
                  </a:lnTo>
                  <a:lnTo>
                    <a:pt x="1682750" y="10583"/>
                  </a:lnTo>
                  <a:lnTo>
                    <a:pt x="2508250" y="21166"/>
                  </a:lnTo>
                  <a:lnTo>
                    <a:pt x="2476500" y="666750"/>
                  </a:lnTo>
                  <a:lnTo>
                    <a:pt x="2741083" y="677333"/>
                  </a:lnTo>
                  <a:lnTo>
                    <a:pt x="2751667" y="10583"/>
                  </a:lnTo>
                  <a:lnTo>
                    <a:pt x="3704167" y="31750"/>
                  </a:lnTo>
                  <a:lnTo>
                    <a:pt x="3693583" y="412750"/>
                  </a:ln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308289" y="5811334"/>
              <a:ext cx="7185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/>
                <a:t>Echo 1</a:t>
              </a:r>
              <a:endParaRPr lang="en-US" sz="1400" i="1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70859" y="5809845"/>
              <a:ext cx="715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/>
                <a:t>Echo 2</a:t>
              </a:r>
              <a:endParaRPr lang="en-US" sz="1400" i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72000" y="5841140"/>
              <a:ext cx="715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/>
                <a:t>Echo 3</a:t>
              </a:r>
              <a:endParaRPr lang="en-US" sz="1400" i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826767" y="5311973"/>
            <a:ext cx="3693583" cy="1409561"/>
            <a:chOff x="4763030" y="5168238"/>
            <a:chExt cx="3693583" cy="1409561"/>
          </a:xfrm>
        </p:grpSpPr>
        <p:sp>
          <p:nvSpPr>
            <p:cNvPr id="8" name="Freeform 7"/>
            <p:cNvSpPr/>
            <p:nvPr/>
          </p:nvSpPr>
          <p:spPr>
            <a:xfrm>
              <a:off x="4763030" y="5476015"/>
              <a:ext cx="3693583" cy="730250"/>
            </a:xfrm>
            <a:custGeom>
              <a:avLst/>
              <a:gdLst>
                <a:gd name="connsiteX0" fmla="*/ 0 w 3693583"/>
                <a:gd name="connsiteY0" fmla="*/ 243417 h 730250"/>
                <a:gd name="connsiteX1" fmla="*/ 433917 w 3693583"/>
                <a:gd name="connsiteY1" fmla="*/ 222250 h 730250"/>
                <a:gd name="connsiteX2" fmla="*/ 465667 w 3693583"/>
                <a:gd name="connsiteY2" fmla="*/ 719667 h 730250"/>
                <a:gd name="connsiteX3" fmla="*/ 878417 w 3693583"/>
                <a:gd name="connsiteY3" fmla="*/ 730250 h 730250"/>
                <a:gd name="connsiteX4" fmla="*/ 878417 w 3693583"/>
                <a:gd name="connsiteY4" fmla="*/ 21167 h 730250"/>
                <a:gd name="connsiteX5" fmla="*/ 1460500 w 3693583"/>
                <a:gd name="connsiteY5" fmla="*/ 31750 h 730250"/>
                <a:gd name="connsiteX6" fmla="*/ 1460500 w 3693583"/>
                <a:gd name="connsiteY6" fmla="*/ 719667 h 730250"/>
                <a:gd name="connsiteX7" fmla="*/ 2053167 w 3693583"/>
                <a:gd name="connsiteY7" fmla="*/ 719667 h 730250"/>
                <a:gd name="connsiteX8" fmla="*/ 2053167 w 3693583"/>
                <a:gd name="connsiteY8" fmla="*/ 42333 h 730250"/>
                <a:gd name="connsiteX9" fmla="*/ 2571750 w 3693583"/>
                <a:gd name="connsiteY9" fmla="*/ 10583 h 730250"/>
                <a:gd name="connsiteX10" fmla="*/ 2571750 w 3693583"/>
                <a:gd name="connsiteY10" fmla="*/ 730250 h 730250"/>
                <a:gd name="connsiteX11" fmla="*/ 3090333 w 3693583"/>
                <a:gd name="connsiteY11" fmla="*/ 730250 h 730250"/>
                <a:gd name="connsiteX12" fmla="*/ 3122083 w 3693583"/>
                <a:gd name="connsiteY12" fmla="*/ 0 h 730250"/>
                <a:gd name="connsiteX13" fmla="*/ 3672417 w 3693583"/>
                <a:gd name="connsiteY13" fmla="*/ 42333 h 730250"/>
                <a:gd name="connsiteX14" fmla="*/ 3693583 w 3693583"/>
                <a:gd name="connsiteY14" fmla="*/ 455083 h 73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93583" h="730250">
                  <a:moveTo>
                    <a:pt x="0" y="243417"/>
                  </a:moveTo>
                  <a:lnTo>
                    <a:pt x="433917" y="222250"/>
                  </a:lnTo>
                  <a:lnTo>
                    <a:pt x="465667" y="719667"/>
                  </a:lnTo>
                  <a:lnTo>
                    <a:pt x="878417" y="730250"/>
                  </a:lnTo>
                  <a:lnTo>
                    <a:pt x="878417" y="21167"/>
                  </a:lnTo>
                  <a:lnTo>
                    <a:pt x="1460500" y="31750"/>
                  </a:lnTo>
                  <a:lnTo>
                    <a:pt x="1460500" y="719667"/>
                  </a:lnTo>
                  <a:lnTo>
                    <a:pt x="2053167" y="719667"/>
                  </a:lnTo>
                  <a:lnTo>
                    <a:pt x="2053167" y="42333"/>
                  </a:lnTo>
                  <a:lnTo>
                    <a:pt x="2571750" y="10583"/>
                  </a:lnTo>
                  <a:lnTo>
                    <a:pt x="2571750" y="730250"/>
                  </a:lnTo>
                  <a:lnTo>
                    <a:pt x="3090333" y="730250"/>
                  </a:lnTo>
                  <a:lnTo>
                    <a:pt x="3122083" y="0"/>
                  </a:lnTo>
                  <a:lnTo>
                    <a:pt x="3672417" y="42333"/>
                  </a:lnTo>
                  <a:lnTo>
                    <a:pt x="3693583" y="455083"/>
                  </a:ln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59442" y="6206265"/>
              <a:ext cx="7185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/>
                <a:t>Echo 1</a:t>
              </a:r>
              <a:endParaRPr lang="en-US" sz="1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20350" y="5168238"/>
              <a:ext cx="715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/>
                <a:t>Echo 2</a:t>
              </a:r>
              <a:endParaRPr lang="en-US" sz="1400" i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35615" y="6270022"/>
              <a:ext cx="715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/>
                <a:t>Echo 3</a:t>
              </a:r>
              <a:endParaRPr lang="en-US" sz="1400" i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792552" y="5168238"/>
              <a:ext cx="715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/>
                <a:t>Echo 4</a:t>
              </a:r>
              <a:endParaRPr lang="en-US" sz="1400" i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300552" y="6270022"/>
              <a:ext cx="715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/>
                <a:t>Echo 5</a:t>
              </a:r>
              <a:endParaRPr lang="en-US" sz="1400" i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1348" y="5168238"/>
              <a:ext cx="715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/>
                <a:t>Echo 6</a:t>
              </a:r>
              <a:endParaRPr lang="en-US" sz="1400" i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Liver R2* acquisition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93" y="1600199"/>
            <a:ext cx="7770813" cy="463126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Coil</a:t>
            </a:r>
          </a:p>
          <a:p>
            <a:r>
              <a:rPr lang="en-US" dirty="0" smtClean="0"/>
              <a:t>Acceleration ? </a:t>
            </a:r>
          </a:p>
          <a:p>
            <a:r>
              <a:rPr lang="en-US" dirty="0" smtClean="0"/>
              <a:t>Breath-hold </a:t>
            </a:r>
            <a:r>
              <a:rPr lang="en-US" dirty="0" err="1" smtClean="0"/>
              <a:t>vs</a:t>
            </a:r>
            <a:r>
              <a:rPr lang="en-US" dirty="0" smtClean="0"/>
              <a:t> free breathing</a:t>
            </a:r>
          </a:p>
          <a:p>
            <a:r>
              <a:rPr lang="en-US" dirty="0" smtClean="0"/>
              <a:t>Surface coil correction</a:t>
            </a:r>
          </a:p>
          <a:p>
            <a:r>
              <a:rPr lang="en-US" dirty="0" smtClean="0"/>
              <a:t>TR and flip angle</a:t>
            </a:r>
          </a:p>
          <a:p>
            <a:r>
              <a:rPr lang="en-US" dirty="0" smtClean="0"/>
              <a:t>Localization, #slices, slice thickness, gap</a:t>
            </a:r>
          </a:p>
          <a:p>
            <a:r>
              <a:rPr lang="en-US" dirty="0" smtClean="0"/>
              <a:t>Echo times</a:t>
            </a:r>
          </a:p>
          <a:p>
            <a:r>
              <a:rPr lang="en-US" dirty="0" smtClean="0"/>
              <a:t>Fat Saturation</a:t>
            </a:r>
          </a:p>
          <a:p>
            <a:r>
              <a:rPr lang="en-US" dirty="0" smtClean="0"/>
              <a:t>Fat – Water Separation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Resolution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38835"/>
            <a:ext cx="8087783" cy="4932331"/>
          </a:xfrm>
        </p:spPr>
        <p:txBody>
          <a:bodyPr/>
          <a:lstStyle/>
          <a:p>
            <a:r>
              <a:rPr lang="en-US" dirty="0" smtClean="0"/>
              <a:t>Cardiac motion causes T2* decay</a:t>
            </a:r>
          </a:p>
          <a:p>
            <a:pPr lvl="1"/>
            <a:r>
              <a:rPr lang="en-US" dirty="0" smtClean="0"/>
              <a:t>Gating window</a:t>
            </a:r>
          </a:p>
          <a:p>
            <a:pPr lvl="1"/>
            <a:r>
              <a:rPr lang="en-US" dirty="0" smtClean="0"/>
              <a:t>Arrhythmias</a:t>
            </a:r>
          </a:p>
          <a:p>
            <a:pPr lvl="1"/>
            <a:r>
              <a:rPr lang="en-US" dirty="0" smtClean="0"/>
              <a:t>Respiratory motion</a:t>
            </a:r>
          </a:p>
          <a:p>
            <a:r>
              <a:rPr lang="en-US" dirty="0" smtClean="0"/>
              <a:t>The heart must be nearly motionless for good T2*.</a:t>
            </a:r>
          </a:p>
          <a:p>
            <a:r>
              <a:rPr lang="en-US" dirty="0" smtClean="0"/>
              <a:t>The acquisition window is TR </a:t>
            </a:r>
            <a:r>
              <a:rPr lang="en-US" dirty="0" err="1" smtClean="0"/>
              <a:t>x</a:t>
            </a:r>
            <a:r>
              <a:rPr lang="en-US" dirty="0" smtClean="0"/>
              <a:t> </a:t>
            </a:r>
            <a:r>
              <a:rPr lang="en-US" dirty="0" err="1" smtClean="0"/>
              <a:t>ViewsPerSegment</a:t>
            </a:r>
            <a:r>
              <a:rPr lang="en-US" dirty="0" smtClean="0"/>
              <a:t> (VPS) </a:t>
            </a:r>
          </a:p>
          <a:p>
            <a:pPr lvl="1"/>
            <a:r>
              <a:rPr lang="en-US" dirty="0" smtClean="0"/>
              <a:t>Always set TR to “min”…~2.5 ms &gt; longest TE</a:t>
            </a:r>
          </a:p>
          <a:p>
            <a:pPr lvl="1"/>
            <a:r>
              <a:rPr lang="en-US" dirty="0" smtClean="0"/>
              <a:t>VPS is typically 8 at heart rates (HR) of 60 </a:t>
            </a:r>
            <a:r>
              <a:rPr lang="en-US" dirty="0" err="1" smtClean="0"/>
              <a:t>bpm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Decrease VPS as HR increases. </a:t>
            </a:r>
          </a:p>
          <a:p>
            <a:pPr lvl="1"/>
            <a:r>
              <a:rPr lang="en-US" dirty="0" smtClean="0"/>
              <a:t>Know that free breathing T2* in young children can lower T2* to the 20-30 range in the absence of iron.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of motion, example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984779" y="1438836"/>
            <a:ext cx="7174442" cy="4799513"/>
            <a:chOff x="306917" y="1746250"/>
            <a:chExt cx="7174442" cy="479951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rcRect l="33297" t="30145" r="11891" b="32450"/>
            <a:stretch>
              <a:fillRect/>
            </a:stretch>
          </p:blipFill>
          <p:spPr>
            <a:xfrm>
              <a:off x="306917" y="1746250"/>
              <a:ext cx="3566222" cy="243366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rcRect l="32987" t="30460" r="13111" b="33184"/>
            <a:stretch>
              <a:fillRect/>
            </a:stretch>
          </p:blipFill>
          <p:spPr>
            <a:xfrm>
              <a:off x="3873139" y="1746250"/>
              <a:ext cx="3608220" cy="243366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rcRect l="32068" t="26789" r="12505" b="36440"/>
            <a:stretch>
              <a:fillRect/>
            </a:stretch>
          </p:blipFill>
          <p:spPr>
            <a:xfrm>
              <a:off x="3915137" y="4179919"/>
              <a:ext cx="3566222" cy="236584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rcRect l="31972" t="29641" r="12696" b="34078"/>
            <a:stretch>
              <a:fillRect/>
            </a:stretch>
          </p:blipFill>
          <p:spPr>
            <a:xfrm>
              <a:off x="306917" y="4179919"/>
              <a:ext cx="3608220" cy="2365844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1821141" y="1661263"/>
            <a:ext cx="5459720" cy="4422484"/>
            <a:chOff x="1370250" y="2074333"/>
            <a:chExt cx="5459720" cy="442248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rcRect l="21416" t="25926" r="23484" b="24353"/>
            <a:stretch>
              <a:fillRect/>
            </a:stretch>
          </p:blipFill>
          <p:spPr>
            <a:xfrm>
              <a:off x="4208215" y="4130973"/>
              <a:ext cx="2621755" cy="236584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rcRect l="17587" t="25642" r="17927" b="21907"/>
            <a:stretch>
              <a:fillRect/>
            </a:stretch>
          </p:blipFill>
          <p:spPr>
            <a:xfrm>
              <a:off x="1370250" y="4169336"/>
              <a:ext cx="2848548" cy="231689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/>
            <a:srcRect l="18143" t="26146" r="26294" b="29231"/>
            <a:stretch>
              <a:fillRect/>
            </a:stretch>
          </p:blipFill>
          <p:spPr>
            <a:xfrm>
              <a:off x="4208215" y="2074333"/>
              <a:ext cx="2621755" cy="210558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/>
            <a:srcRect l="14524" t="24396" r="24458" b="30926"/>
            <a:stretch>
              <a:fillRect/>
            </a:stretch>
          </p:blipFill>
          <p:spPr>
            <a:xfrm>
              <a:off x="1370250" y="2086180"/>
              <a:ext cx="2845022" cy="208315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Cardiac T2* acquisition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93" y="1600199"/>
            <a:ext cx="7981157" cy="50249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Coil : Torso phased array</a:t>
            </a:r>
          </a:p>
          <a:p>
            <a:r>
              <a:rPr lang="en-US" dirty="0" smtClean="0"/>
              <a:t>Acceleration: OK</a:t>
            </a:r>
          </a:p>
          <a:p>
            <a:r>
              <a:rPr lang="en-US" dirty="0" smtClean="0"/>
              <a:t>Breath-hold </a:t>
            </a:r>
            <a:r>
              <a:rPr lang="en-US" dirty="0" err="1" smtClean="0"/>
              <a:t>vs</a:t>
            </a:r>
            <a:r>
              <a:rPr lang="en-US" dirty="0" smtClean="0"/>
              <a:t> free breathing : 1 NEX </a:t>
            </a:r>
            <a:r>
              <a:rPr lang="en-US" dirty="0" err="1" smtClean="0"/>
              <a:t>vs</a:t>
            </a:r>
            <a:r>
              <a:rPr lang="en-US" dirty="0" smtClean="0"/>
              <a:t> 3 NEX</a:t>
            </a:r>
          </a:p>
          <a:p>
            <a:r>
              <a:rPr lang="en-US" dirty="0" smtClean="0"/>
              <a:t>Surface coil correction : Yes</a:t>
            </a:r>
          </a:p>
          <a:p>
            <a:r>
              <a:rPr lang="en-US" dirty="0" smtClean="0"/>
              <a:t>Fat Saturation: Not needed</a:t>
            </a:r>
          </a:p>
          <a:p>
            <a:r>
              <a:rPr lang="en-US" dirty="0" smtClean="0"/>
              <a:t>TR and flip angle : Minimum TR, flip 20°-30°</a:t>
            </a:r>
          </a:p>
          <a:p>
            <a:r>
              <a:rPr lang="en-US" dirty="0" smtClean="0"/>
              <a:t>Shim : Volume shim the heart</a:t>
            </a:r>
          </a:p>
          <a:p>
            <a:r>
              <a:rPr lang="en-US" dirty="0" smtClean="0"/>
              <a:t>Localization, #slices, slice thickness, gap: 1-3 mid papillary, 6-10 mm</a:t>
            </a:r>
          </a:p>
          <a:p>
            <a:r>
              <a:rPr lang="en-US" dirty="0" smtClean="0"/>
              <a:t>White blood or black blood: Either</a:t>
            </a:r>
          </a:p>
          <a:p>
            <a:r>
              <a:rPr lang="en-US" dirty="0" smtClean="0"/>
              <a:t>Echo times: 2-18 ms, 8-16 echoes</a:t>
            </a:r>
          </a:p>
          <a:p>
            <a:r>
              <a:rPr lang="en-US" dirty="0" smtClean="0"/>
              <a:t>Temporal Resolution: </a:t>
            </a:r>
            <a:r>
              <a:rPr lang="en-US" dirty="0" err="1" smtClean="0"/>
              <a:t>minTR</a:t>
            </a:r>
            <a:r>
              <a:rPr lang="en-US" dirty="0" smtClean="0"/>
              <a:t> &amp; lower VPS with </a:t>
            </a:r>
            <a:r>
              <a:rPr lang="en-US" dirty="0" smtClean="0">
                <a:latin typeface="Wingdings"/>
                <a:ea typeface="Wingdings"/>
                <a:cs typeface="Wingdings"/>
              </a:rPr>
              <a:t></a:t>
            </a:r>
            <a:r>
              <a:rPr lang="en-US" dirty="0" smtClean="0"/>
              <a:t>HR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0" y="76200"/>
            <a:ext cx="8915400" cy="1143000"/>
          </a:xfrm>
        </p:spPr>
        <p:txBody>
          <a:bodyPr/>
          <a:lstStyle/>
          <a:p>
            <a:r>
              <a:rPr lang="en-US" sz="4400" dirty="0"/>
              <a:t>Alternatives: Single echo approach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5300" y="4724400"/>
            <a:ext cx="8153400" cy="1752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Single echo acquisition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Requires 8 breath-holds per body part (long study).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Imperfect estimates of T2*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Initial Pennell studies used this technique.</a:t>
            </a:r>
          </a:p>
          <a:p>
            <a:pPr>
              <a:lnSpc>
                <a:spcPct val="90000"/>
              </a:lnSpc>
            </a:pPr>
            <a:endParaRPr lang="en-US" sz="2800" dirty="0"/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219200"/>
            <a:ext cx="2808288" cy="3144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3505200" y="2057400"/>
            <a:ext cx="1752600" cy="1752600"/>
            <a:chOff x="2208" y="1296"/>
            <a:chExt cx="1104" cy="1104"/>
          </a:xfrm>
        </p:grpSpPr>
        <p:grpSp>
          <p:nvGrpSpPr>
            <p:cNvPr id="3" name="Group 15"/>
            <p:cNvGrpSpPr>
              <a:grpSpLocks/>
            </p:cNvGrpSpPr>
            <p:nvPr/>
          </p:nvGrpSpPr>
          <p:grpSpPr bwMode="auto">
            <a:xfrm>
              <a:off x="2208" y="1296"/>
              <a:ext cx="1104" cy="1104"/>
              <a:chOff x="2304" y="1536"/>
              <a:chExt cx="1104" cy="1104"/>
            </a:xfrm>
          </p:grpSpPr>
          <p:sp>
            <p:nvSpPr>
              <p:cNvPr id="9223" name="Rectangle 7"/>
              <p:cNvSpPr>
                <a:spLocks noChangeArrowheads="1"/>
              </p:cNvSpPr>
              <p:nvPr/>
            </p:nvSpPr>
            <p:spPr bwMode="auto">
              <a:xfrm>
                <a:off x="2304" y="153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24" name="Rectangle 8"/>
              <p:cNvSpPr>
                <a:spLocks noChangeArrowheads="1"/>
              </p:cNvSpPr>
              <p:nvPr/>
            </p:nvSpPr>
            <p:spPr bwMode="auto">
              <a:xfrm>
                <a:off x="2400" y="1632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25" name="Rectangle 9"/>
              <p:cNvSpPr>
                <a:spLocks noChangeArrowheads="1"/>
              </p:cNvSpPr>
              <p:nvPr/>
            </p:nvSpPr>
            <p:spPr bwMode="auto">
              <a:xfrm>
                <a:off x="2496" y="172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26" name="Rectangle 10"/>
              <p:cNvSpPr>
                <a:spLocks noChangeArrowheads="1"/>
              </p:cNvSpPr>
              <p:nvPr/>
            </p:nvSpPr>
            <p:spPr bwMode="auto">
              <a:xfrm>
                <a:off x="2592" y="1824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27" name="Rectangle 11"/>
              <p:cNvSpPr>
                <a:spLocks noChangeArrowheads="1"/>
              </p:cNvSpPr>
              <p:nvPr/>
            </p:nvSpPr>
            <p:spPr bwMode="auto">
              <a:xfrm>
                <a:off x="268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28" name="Rectangle 12"/>
              <p:cNvSpPr>
                <a:spLocks noChangeArrowheads="1"/>
              </p:cNvSpPr>
              <p:nvPr/>
            </p:nvSpPr>
            <p:spPr bwMode="auto">
              <a:xfrm>
                <a:off x="2784" y="201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29" name="Rectangle 13"/>
              <p:cNvSpPr>
                <a:spLocks noChangeArrowheads="1"/>
              </p:cNvSpPr>
              <p:nvPr/>
            </p:nvSpPr>
            <p:spPr bwMode="auto">
              <a:xfrm>
                <a:off x="2880" y="2112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30" name="Rectangle 14"/>
              <p:cNvSpPr>
                <a:spLocks noChangeArrowheads="1"/>
              </p:cNvSpPr>
              <p:nvPr/>
            </p:nvSpPr>
            <p:spPr bwMode="auto">
              <a:xfrm>
                <a:off x="2976" y="220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9232" name="Line 16"/>
            <p:cNvSpPr>
              <a:spLocks noChangeShapeType="1"/>
            </p:cNvSpPr>
            <p:nvPr/>
          </p:nvSpPr>
          <p:spPr bwMode="auto">
            <a:xfrm flipH="1">
              <a:off x="2256" y="1632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33" name="Line 17"/>
            <p:cNvSpPr>
              <a:spLocks noChangeShapeType="1"/>
            </p:cNvSpPr>
            <p:nvPr/>
          </p:nvSpPr>
          <p:spPr bwMode="auto">
            <a:xfrm>
              <a:off x="3120" y="1824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34" name="Line 18"/>
            <p:cNvSpPr>
              <a:spLocks noChangeShapeType="1"/>
            </p:cNvSpPr>
            <p:nvPr/>
          </p:nvSpPr>
          <p:spPr bwMode="auto">
            <a:xfrm rot="5400000" flipH="1">
              <a:off x="2712" y="1608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35" name="Line 19"/>
            <p:cNvSpPr>
              <a:spLocks noChangeShapeType="1"/>
            </p:cNvSpPr>
            <p:nvPr/>
          </p:nvSpPr>
          <p:spPr bwMode="auto">
            <a:xfrm rot="16200000" flipH="1">
              <a:off x="2568" y="2184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238" name="Text Box 22"/>
          <p:cNvSpPr txBox="1">
            <a:spLocks noChangeArrowheads="1"/>
          </p:cNvSpPr>
          <p:nvPr/>
        </p:nvSpPr>
        <p:spPr bwMode="auto">
          <a:xfrm>
            <a:off x="6248400" y="4191000"/>
            <a:ext cx="21463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i="1"/>
              <a:t>Wood et al, SCMR, 2007</a:t>
            </a:r>
          </a:p>
        </p:txBody>
      </p:sp>
      <p:pic>
        <p:nvPicPr>
          <p:cNvPr id="9239" name="Picture 2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1447800"/>
            <a:ext cx="3505200" cy="263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66713"/>
            <a:ext cx="7770813" cy="13716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65539" name="Picture 2" descr="Questions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7575" y="1817688"/>
            <a:ext cx="7267575" cy="477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Pituitary R2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93" y="1600199"/>
            <a:ext cx="7981157" cy="502496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Coil : Head</a:t>
            </a:r>
          </a:p>
          <a:p>
            <a:r>
              <a:rPr lang="en-US" dirty="0" smtClean="0"/>
              <a:t>Field: 1.5 T (calibration doesn’t exist at 3.0 T)</a:t>
            </a:r>
          </a:p>
          <a:p>
            <a:r>
              <a:rPr lang="en-US" dirty="0" smtClean="0"/>
              <a:t>Sequence: multiple echo, spin echo (CPMG)</a:t>
            </a:r>
          </a:p>
          <a:p>
            <a:r>
              <a:rPr lang="en-US" dirty="0" smtClean="0"/>
              <a:t>Surface coil correction : Doesn’t matter</a:t>
            </a:r>
          </a:p>
          <a:p>
            <a:r>
              <a:rPr lang="en-US" dirty="0" smtClean="0"/>
              <a:t>TR and flip angle : TR 500 ms, flip 90°-180° ……</a:t>
            </a:r>
          </a:p>
          <a:p>
            <a:r>
              <a:rPr lang="en-US" dirty="0" smtClean="0"/>
              <a:t>Shim : Volume shim whole brain</a:t>
            </a:r>
          </a:p>
          <a:p>
            <a:r>
              <a:rPr lang="en-US" dirty="0" smtClean="0"/>
              <a:t>Localization, #slices, slice thickness, gap: 1 slice, 5 mm thick, mid </a:t>
            </a:r>
            <a:r>
              <a:rPr lang="en-US" dirty="0" err="1" smtClean="0"/>
              <a:t>sagittal</a:t>
            </a:r>
            <a:endParaRPr lang="en-US" dirty="0" smtClean="0"/>
          </a:p>
          <a:p>
            <a:r>
              <a:rPr lang="en-US" dirty="0" smtClean="0"/>
              <a:t>Echo times: 8 echoes ranging from 15 – 120 ms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34938"/>
            <a:ext cx="7696200" cy="944562"/>
          </a:xfrm>
        </p:spPr>
        <p:txBody>
          <a:bodyPr/>
          <a:lstStyle/>
          <a:p>
            <a:r>
              <a:rPr lang="en-US" sz="4000" dirty="0" smtClean="0"/>
              <a:t>Pituitary: </a:t>
            </a:r>
            <a:r>
              <a:rPr lang="en-US" sz="4000" dirty="0" err="1" smtClean="0"/>
              <a:t>multiecho</a:t>
            </a:r>
            <a:r>
              <a:rPr lang="en-US" sz="4000" dirty="0" smtClean="0"/>
              <a:t> </a:t>
            </a:r>
            <a:r>
              <a:rPr lang="en-US" sz="4000" dirty="0"/>
              <a:t>spin </a:t>
            </a:r>
            <a:r>
              <a:rPr lang="en-US" sz="4000" dirty="0" smtClean="0"/>
              <a:t>echo</a:t>
            </a:r>
            <a:endParaRPr lang="en-US" sz="4000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3962400"/>
            <a:ext cx="8229600" cy="2392363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800" dirty="0" smtClean="0"/>
              <a:t>GE limits to 4 echoes. Not been validated.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Pituitary volume can be derived by 3D T1-weighted GRE, 1 mm</a:t>
            </a:r>
            <a:r>
              <a:rPr lang="en-US" sz="2800" baseline="30000" dirty="0" smtClean="0"/>
              <a:t>3</a:t>
            </a:r>
            <a:r>
              <a:rPr lang="en-US" sz="2800" dirty="0" smtClean="0"/>
              <a:t> isotropic.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Pituitary R2 and volume norms as a function of age and sex have </a:t>
            </a:r>
            <a:r>
              <a:rPr lang="en-US" sz="2800" smtClean="0"/>
              <a:t>been published.</a:t>
            </a:r>
          </a:p>
          <a:p>
            <a:pPr>
              <a:lnSpc>
                <a:spcPct val="90000"/>
              </a:lnSpc>
            </a:pPr>
            <a:endParaRPr lang="en-US" sz="2800" dirty="0" smtClean="0"/>
          </a:p>
          <a:p>
            <a:pPr>
              <a:lnSpc>
                <a:spcPct val="90000"/>
              </a:lnSpc>
            </a:pPr>
            <a:endParaRPr lang="en-US" sz="2800" dirty="0" smtClean="0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685800" y="1143000"/>
            <a:ext cx="2667000" cy="2535238"/>
            <a:chOff x="768" y="1248"/>
            <a:chExt cx="1680" cy="1597"/>
          </a:xfrm>
        </p:grpSpPr>
        <p:pic>
          <p:nvPicPr>
            <p:cNvPr id="11272" name="Picture 8" descr="PitSa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68" y="1248"/>
              <a:ext cx="1296" cy="1213"/>
            </a:xfrm>
            <a:prstGeom prst="rect">
              <a:avLst/>
            </a:prstGeom>
            <a:noFill/>
          </p:spPr>
        </p:pic>
        <p:pic>
          <p:nvPicPr>
            <p:cNvPr id="11273" name="Picture 9" descr="PitSa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64" y="1344"/>
              <a:ext cx="1296" cy="1213"/>
            </a:xfrm>
            <a:prstGeom prst="rect">
              <a:avLst/>
            </a:prstGeom>
            <a:noFill/>
          </p:spPr>
        </p:pic>
        <p:pic>
          <p:nvPicPr>
            <p:cNvPr id="11274" name="Picture 10" descr="PitSa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960" y="1440"/>
              <a:ext cx="1296" cy="1213"/>
            </a:xfrm>
            <a:prstGeom prst="rect">
              <a:avLst/>
            </a:prstGeom>
            <a:noFill/>
          </p:spPr>
        </p:pic>
        <p:pic>
          <p:nvPicPr>
            <p:cNvPr id="11275" name="Picture 11" descr="PitSa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56" y="1536"/>
              <a:ext cx="1296" cy="1213"/>
            </a:xfrm>
            <a:prstGeom prst="rect">
              <a:avLst/>
            </a:prstGeom>
            <a:noFill/>
          </p:spPr>
        </p:pic>
        <p:pic>
          <p:nvPicPr>
            <p:cNvPr id="11276" name="Picture 12" descr="PitSa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52" y="1632"/>
              <a:ext cx="1296" cy="1213"/>
            </a:xfrm>
            <a:prstGeom prst="rect">
              <a:avLst/>
            </a:prstGeom>
            <a:noFill/>
          </p:spPr>
        </p:pic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1985963" y="2209800"/>
            <a:ext cx="2555875" cy="838200"/>
            <a:chOff x="1104" y="1440"/>
            <a:chExt cx="1610" cy="528"/>
          </a:xfrm>
        </p:grpSpPr>
        <p:grpSp>
          <p:nvGrpSpPr>
            <p:cNvPr id="4" name="Group 14"/>
            <p:cNvGrpSpPr>
              <a:grpSpLocks/>
            </p:cNvGrpSpPr>
            <p:nvPr/>
          </p:nvGrpSpPr>
          <p:grpSpPr bwMode="auto">
            <a:xfrm>
              <a:off x="1104" y="1440"/>
              <a:ext cx="1610" cy="528"/>
              <a:chOff x="1104" y="1440"/>
              <a:chExt cx="1610" cy="528"/>
            </a:xfrm>
          </p:grpSpPr>
          <p:pic>
            <p:nvPicPr>
              <p:cNvPr id="11279" name="Picture 15" descr="PitSag"/>
              <p:cNvPicPr>
                <a:picLocks noChangeAspect="1" noChangeArrowheads="1"/>
              </p:cNvPicPr>
              <p:nvPr/>
            </p:nvPicPr>
            <p:blipFill>
              <a:blip r:embed="rId2"/>
              <a:srcRect l="35185" t="46167" r="54167" b="41962"/>
              <a:stretch>
                <a:fillRect/>
              </a:stretch>
            </p:blipFill>
            <p:spPr bwMode="auto">
              <a:xfrm>
                <a:off x="2208" y="1440"/>
                <a:ext cx="506" cy="528"/>
              </a:xfrm>
              <a:prstGeom prst="rect">
                <a:avLst/>
              </a:prstGeom>
              <a:noFill/>
            </p:spPr>
          </p:pic>
          <p:sp>
            <p:nvSpPr>
              <p:cNvPr id="11280" name="Rectangle 16"/>
              <p:cNvSpPr>
                <a:spLocks noChangeArrowheads="1"/>
              </p:cNvSpPr>
              <p:nvPr/>
            </p:nvSpPr>
            <p:spPr bwMode="auto">
              <a:xfrm>
                <a:off x="1104" y="1680"/>
                <a:ext cx="192" cy="192"/>
              </a:xfrm>
              <a:prstGeom prst="rect">
                <a:avLst/>
              </a:prstGeom>
              <a:gradFill rotWithShape="0">
                <a:gsLst>
                  <a:gs pos="0">
                    <a:schemeClr val="accent1">
                      <a:alpha val="39999"/>
                    </a:schemeClr>
                  </a:gs>
                  <a:gs pos="100000">
                    <a:schemeClr val="accent1">
                      <a:gamma/>
                      <a:shade val="46275"/>
                      <a:invGamma/>
                      <a:alpha val="30000"/>
                    </a:schemeClr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281" name="Freeform 17"/>
            <p:cNvSpPr>
              <a:spLocks/>
            </p:cNvSpPr>
            <p:nvPr/>
          </p:nvSpPr>
          <p:spPr bwMode="auto">
            <a:xfrm>
              <a:off x="2341" y="1584"/>
              <a:ext cx="161" cy="179"/>
            </a:xfrm>
            <a:custGeom>
              <a:avLst/>
              <a:gdLst/>
              <a:ahLst/>
              <a:cxnLst>
                <a:cxn ang="0">
                  <a:pos x="155" y="144"/>
                </a:cxn>
                <a:cxn ang="0">
                  <a:pos x="102" y="176"/>
                </a:cxn>
                <a:cxn ang="0">
                  <a:pos x="54" y="165"/>
                </a:cxn>
                <a:cxn ang="0">
                  <a:pos x="16" y="133"/>
                </a:cxn>
                <a:cxn ang="0">
                  <a:pos x="0" y="85"/>
                </a:cxn>
                <a:cxn ang="0">
                  <a:pos x="16" y="48"/>
                </a:cxn>
                <a:cxn ang="0">
                  <a:pos x="32" y="16"/>
                </a:cxn>
                <a:cxn ang="0">
                  <a:pos x="80" y="0"/>
                </a:cxn>
                <a:cxn ang="0">
                  <a:pos x="123" y="16"/>
                </a:cxn>
                <a:cxn ang="0">
                  <a:pos x="144" y="64"/>
                </a:cxn>
                <a:cxn ang="0">
                  <a:pos x="139" y="107"/>
                </a:cxn>
                <a:cxn ang="0">
                  <a:pos x="155" y="144"/>
                </a:cxn>
              </a:cxnLst>
              <a:rect l="0" t="0" r="r" b="b"/>
              <a:pathLst>
                <a:path w="161" h="179">
                  <a:moveTo>
                    <a:pt x="155" y="144"/>
                  </a:moveTo>
                  <a:cubicBezTo>
                    <a:pt x="149" y="156"/>
                    <a:pt x="119" y="173"/>
                    <a:pt x="102" y="176"/>
                  </a:cubicBezTo>
                  <a:cubicBezTo>
                    <a:pt x="85" y="179"/>
                    <a:pt x="68" y="172"/>
                    <a:pt x="54" y="165"/>
                  </a:cubicBezTo>
                  <a:cubicBezTo>
                    <a:pt x="40" y="158"/>
                    <a:pt x="25" y="146"/>
                    <a:pt x="16" y="133"/>
                  </a:cubicBezTo>
                  <a:cubicBezTo>
                    <a:pt x="7" y="120"/>
                    <a:pt x="0" y="99"/>
                    <a:pt x="0" y="85"/>
                  </a:cubicBezTo>
                  <a:cubicBezTo>
                    <a:pt x="0" y="71"/>
                    <a:pt x="11" y="59"/>
                    <a:pt x="16" y="48"/>
                  </a:cubicBezTo>
                  <a:cubicBezTo>
                    <a:pt x="21" y="37"/>
                    <a:pt x="21" y="24"/>
                    <a:pt x="32" y="16"/>
                  </a:cubicBezTo>
                  <a:cubicBezTo>
                    <a:pt x="43" y="8"/>
                    <a:pt x="65" y="0"/>
                    <a:pt x="80" y="0"/>
                  </a:cubicBezTo>
                  <a:cubicBezTo>
                    <a:pt x="95" y="0"/>
                    <a:pt x="112" y="5"/>
                    <a:pt x="123" y="16"/>
                  </a:cubicBezTo>
                  <a:cubicBezTo>
                    <a:pt x="134" y="27"/>
                    <a:pt x="141" y="49"/>
                    <a:pt x="144" y="64"/>
                  </a:cubicBezTo>
                  <a:cubicBezTo>
                    <a:pt x="147" y="79"/>
                    <a:pt x="138" y="94"/>
                    <a:pt x="139" y="107"/>
                  </a:cubicBezTo>
                  <a:cubicBezTo>
                    <a:pt x="140" y="120"/>
                    <a:pt x="161" y="132"/>
                    <a:pt x="155" y="144"/>
                  </a:cubicBez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1282" name="Picture 1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6800" y="1371600"/>
            <a:ext cx="3276600" cy="24574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Liver R2* acquisition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93" y="1600199"/>
            <a:ext cx="7770813" cy="463126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Coil : Torso phased array</a:t>
            </a:r>
          </a:p>
          <a:p>
            <a:r>
              <a:rPr lang="en-US" dirty="0" smtClean="0"/>
              <a:t>Acceleration ? : OK</a:t>
            </a:r>
          </a:p>
          <a:p>
            <a:r>
              <a:rPr lang="en-US" dirty="0" smtClean="0"/>
              <a:t>Breath-hold </a:t>
            </a:r>
            <a:r>
              <a:rPr lang="en-US" dirty="0" err="1" smtClean="0"/>
              <a:t>vs</a:t>
            </a:r>
            <a:r>
              <a:rPr lang="en-US" dirty="0" smtClean="0"/>
              <a:t> free breathing : 1 NEX </a:t>
            </a:r>
            <a:r>
              <a:rPr lang="en-US" dirty="0" err="1" smtClean="0"/>
              <a:t>vs</a:t>
            </a:r>
            <a:r>
              <a:rPr lang="en-US" dirty="0" smtClean="0"/>
              <a:t> 3 NEX</a:t>
            </a:r>
          </a:p>
          <a:p>
            <a:r>
              <a:rPr lang="en-US" dirty="0" smtClean="0"/>
              <a:t>Surface coil correction : Yes</a:t>
            </a:r>
          </a:p>
          <a:p>
            <a:r>
              <a:rPr lang="en-US" dirty="0" smtClean="0"/>
              <a:t>TR and flip angle : Adjust TR to coverage, flip 20°-30°</a:t>
            </a:r>
          </a:p>
          <a:p>
            <a:r>
              <a:rPr lang="en-US" dirty="0" smtClean="0"/>
              <a:t>Localization, #slices, slice thickness, gap</a:t>
            </a:r>
          </a:p>
          <a:p>
            <a:r>
              <a:rPr lang="en-US" dirty="0" smtClean="0"/>
              <a:t>Echo times</a:t>
            </a:r>
          </a:p>
          <a:p>
            <a:r>
              <a:rPr lang="en-US" dirty="0" smtClean="0"/>
              <a:t>Fat Saturation</a:t>
            </a:r>
          </a:p>
          <a:p>
            <a:r>
              <a:rPr lang="en-US" dirty="0" smtClean="0"/>
              <a:t>Fat – Water Separation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5534" y="1600200"/>
            <a:ext cx="4707465" cy="3657600"/>
          </a:xfrm>
        </p:spPr>
        <p:txBody>
          <a:bodyPr/>
          <a:lstStyle/>
          <a:p>
            <a:r>
              <a:rPr lang="en-US" dirty="0" smtClean="0"/>
              <a:t>Slice to slice variability is low but I acquire three 10 mm thick slices with 5 mm gap</a:t>
            </a:r>
          </a:p>
          <a:p>
            <a:r>
              <a:rPr lang="en-US" dirty="0" smtClean="0"/>
              <a:t>Avoid the </a:t>
            </a:r>
            <a:r>
              <a:rPr lang="en-US" dirty="0" err="1" smtClean="0"/>
              <a:t>costophrenic</a:t>
            </a:r>
            <a:r>
              <a:rPr lang="en-US" dirty="0" smtClean="0"/>
              <a:t> interface</a:t>
            </a:r>
          </a:p>
          <a:p>
            <a:r>
              <a:rPr lang="en-US" dirty="0" smtClean="0"/>
              <a:t>I typically analyze the two best profiled with the third as a tie-breaker if there is discrepancy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399" y="1600200"/>
            <a:ext cx="3039533" cy="3226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Importance </a:t>
            </a:r>
            <a:r>
              <a:rPr lang="en-US" sz="4000" dirty="0"/>
              <a:t>of short echo times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153400" cy="1101725"/>
          </a:xfrm>
        </p:spPr>
        <p:txBody>
          <a:bodyPr>
            <a:normAutofit fontScale="92500" lnSpcReduction="10000"/>
          </a:bodyPr>
          <a:lstStyle/>
          <a:p>
            <a:r>
              <a:rPr lang="en-US" sz="2800"/>
              <a:t>Images represent a “mixture” of R2* rates.</a:t>
            </a:r>
          </a:p>
          <a:p>
            <a:r>
              <a:rPr lang="en-US" sz="2800"/>
              <a:t>Fast decaying signal is not seen at long TE.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228600" y="4038600"/>
            <a:ext cx="2033588" cy="1671638"/>
            <a:chOff x="144" y="2592"/>
            <a:chExt cx="1281" cy="1053"/>
          </a:xfrm>
          <a:scene3d>
            <a:camera prst="orthographicFront">
              <a:rot lat="0" lon="10800000" rev="0"/>
            </a:camera>
            <a:lightRig rig="threePt" dir="t"/>
          </a:scene3d>
        </p:grpSpPr>
        <p:sp>
          <p:nvSpPr>
            <p:cNvPr id="25610" name="Freeform 10"/>
            <p:cNvSpPr>
              <a:spLocks/>
            </p:cNvSpPr>
            <p:nvPr/>
          </p:nvSpPr>
          <p:spPr bwMode="auto">
            <a:xfrm>
              <a:off x="144" y="2592"/>
              <a:ext cx="1281" cy="1053"/>
            </a:xfrm>
            <a:custGeom>
              <a:avLst/>
              <a:gdLst/>
              <a:ahLst/>
              <a:cxnLst>
                <a:cxn ang="0">
                  <a:pos x="0" y="978"/>
                </a:cxn>
                <a:cxn ang="0">
                  <a:pos x="197" y="960"/>
                </a:cxn>
                <a:cxn ang="0">
                  <a:pos x="288" y="847"/>
                </a:cxn>
                <a:cxn ang="0">
                  <a:pos x="394" y="650"/>
                </a:cxn>
                <a:cxn ang="0">
                  <a:pos x="500" y="399"/>
                </a:cxn>
                <a:cxn ang="0">
                  <a:pos x="621" y="142"/>
                </a:cxn>
                <a:cxn ang="0">
                  <a:pos x="743" y="13"/>
                </a:cxn>
                <a:cxn ang="0">
                  <a:pos x="856" y="66"/>
                </a:cxn>
                <a:cxn ang="0">
                  <a:pos x="932" y="339"/>
                </a:cxn>
                <a:cxn ang="0">
                  <a:pos x="993" y="604"/>
                </a:cxn>
                <a:cxn ang="0">
                  <a:pos x="1061" y="900"/>
                </a:cxn>
                <a:cxn ang="0">
                  <a:pos x="1107" y="1029"/>
                </a:cxn>
                <a:cxn ang="0">
                  <a:pos x="1281" y="1044"/>
                </a:cxn>
              </a:cxnLst>
              <a:rect l="0" t="0" r="r" b="b"/>
              <a:pathLst>
                <a:path w="1281" h="1053">
                  <a:moveTo>
                    <a:pt x="0" y="978"/>
                  </a:moveTo>
                  <a:cubicBezTo>
                    <a:pt x="74" y="980"/>
                    <a:pt x="149" y="982"/>
                    <a:pt x="197" y="960"/>
                  </a:cubicBezTo>
                  <a:cubicBezTo>
                    <a:pt x="245" y="938"/>
                    <a:pt x="255" y="899"/>
                    <a:pt x="288" y="847"/>
                  </a:cubicBezTo>
                  <a:cubicBezTo>
                    <a:pt x="321" y="795"/>
                    <a:pt x="359" y="725"/>
                    <a:pt x="394" y="650"/>
                  </a:cubicBezTo>
                  <a:cubicBezTo>
                    <a:pt x="429" y="575"/>
                    <a:pt x="462" y="484"/>
                    <a:pt x="500" y="399"/>
                  </a:cubicBezTo>
                  <a:cubicBezTo>
                    <a:pt x="538" y="314"/>
                    <a:pt x="580" y="206"/>
                    <a:pt x="621" y="142"/>
                  </a:cubicBezTo>
                  <a:cubicBezTo>
                    <a:pt x="662" y="78"/>
                    <a:pt x="704" y="26"/>
                    <a:pt x="743" y="13"/>
                  </a:cubicBezTo>
                  <a:cubicBezTo>
                    <a:pt x="782" y="0"/>
                    <a:pt x="825" y="12"/>
                    <a:pt x="856" y="66"/>
                  </a:cubicBezTo>
                  <a:cubicBezTo>
                    <a:pt x="887" y="120"/>
                    <a:pt x="909" y="249"/>
                    <a:pt x="932" y="339"/>
                  </a:cubicBezTo>
                  <a:cubicBezTo>
                    <a:pt x="955" y="429"/>
                    <a:pt x="972" y="511"/>
                    <a:pt x="993" y="604"/>
                  </a:cubicBezTo>
                  <a:cubicBezTo>
                    <a:pt x="1014" y="697"/>
                    <a:pt x="1042" y="829"/>
                    <a:pt x="1061" y="900"/>
                  </a:cubicBezTo>
                  <a:cubicBezTo>
                    <a:pt x="1080" y="971"/>
                    <a:pt x="1070" y="1005"/>
                    <a:pt x="1107" y="1029"/>
                  </a:cubicBezTo>
                  <a:cubicBezTo>
                    <a:pt x="1144" y="1053"/>
                    <a:pt x="1212" y="1048"/>
                    <a:pt x="1281" y="10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11" name="Line 11"/>
            <p:cNvSpPr>
              <a:spLocks noChangeShapeType="1"/>
            </p:cNvSpPr>
            <p:nvPr/>
          </p:nvSpPr>
          <p:spPr bwMode="auto">
            <a:xfrm>
              <a:off x="912" y="2640"/>
              <a:ext cx="0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612" name="Text Box 12"/>
          <p:cNvSpPr txBox="1">
            <a:spLocks noChangeArrowheads="1"/>
          </p:cNvSpPr>
          <p:nvPr/>
        </p:nvSpPr>
        <p:spPr bwMode="auto">
          <a:xfrm>
            <a:off x="533400" y="5867400"/>
            <a:ext cx="16764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T2* = 1 ms</a:t>
            </a:r>
          </a:p>
          <a:p>
            <a:r>
              <a:rPr lang="en-US"/>
              <a:t>R2* = 1000 Hz</a:t>
            </a:r>
          </a:p>
        </p:txBody>
      </p:sp>
      <p:sp>
        <p:nvSpPr>
          <p:cNvPr id="25613" name="Text Box 13"/>
          <p:cNvSpPr txBox="1">
            <a:spLocks noChangeArrowheads="1"/>
          </p:cNvSpPr>
          <p:nvPr/>
        </p:nvSpPr>
        <p:spPr bwMode="auto">
          <a:xfrm>
            <a:off x="1066800" y="3581400"/>
            <a:ext cx="863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TE = 0</a:t>
            </a:r>
          </a:p>
        </p:txBody>
      </p:sp>
      <p:sp>
        <p:nvSpPr>
          <p:cNvPr id="25634" name="Rectangle 34"/>
          <p:cNvSpPr>
            <a:spLocks noChangeArrowheads="1"/>
          </p:cNvSpPr>
          <p:nvPr/>
        </p:nvSpPr>
        <p:spPr bwMode="auto">
          <a:xfrm>
            <a:off x="533400" y="5257800"/>
            <a:ext cx="1447800" cy="457200"/>
          </a:xfrm>
          <a:prstGeom prst="rect">
            <a:avLst/>
          </a:prstGeom>
          <a:gradFill rotWithShape="1">
            <a:gsLst>
              <a:gs pos="0">
                <a:srgbClr val="FF0000">
                  <a:alpha val="67999"/>
                </a:srgbClr>
              </a:gs>
              <a:gs pos="100000">
                <a:srgbClr val="FFFF00">
                  <a:alpha val="5000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44"/>
          <p:cNvGrpSpPr/>
          <p:nvPr/>
        </p:nvGrpSpPr>
        <p:grpSpPr>
          <a:xfrm>
            <a:off x="3048000" y="3623735"/>
            <a:ext cx="2033588" cy="2885015"/>
            <a:chOff x="3048000" y="3623735"/>
            <a:chExt cx="2033588" cy="2885015"/>
          </a:xfrm>
        </p:grpSpPr>
        <p:sp>
          <p:nvSpPr>
            <p:cNvPr id="25625" name="Text Box 25"/>
            <p:cNvSpPr txBox="1">
              <a:spLocks noChangeArrowheads="1"/>
            </p:cNvSpPr>
            <p:nvPr/>
          </p:nvSpPr>
          <p:spPr bwMode="auto">
            <a:xfrm>
              <a:off x="3513670" y="3623735"/>
              <a:ext cx="8636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TE = 1</a:t>
              </a:r>
            </a:p>
          </p:txBody>
        </p:sp>
        <p:sp>
          <p:nvSpPr>
            <p:cNvPr id="25633" name="Text Box 33"/>
            <p:cNvSpPr txBox="1">
              <a:spLocks noChangeArrowheads="1"/>
            </p:cNvSpPr>
            <p:nvPr/>
          </p:nvSpPr>
          <p:spPr bwMode="auto">
            <a:xfrm>
              <a:off x="3352800" y="5867400"/>
              <a:ext cx="1670050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“peak” R2* still</a:t>
              </a:r>
            </a:p>
            <a:p>
              <a:r>
                <a:rPr lang="en-US" dirty="0"/>
                <a:t>Near 1000 Hz</a:t>
              </a:r>
            </a:p>
          </p:txBody>
        </p:sp>
        <p:grpSp>
          <p:nvGrpSpPr>
            <p:cNvPr id="4" name="Group 42"/>
            <p:cNvGrpSpPr/>
            <p:nvPr/>
          </p:nvGrpSpPr>
          <p:grpSpPr>
            <a:xfrm>
              <a:off x="3048000" y="4038600"/>
              <a:ext cx="2033588" cy="1676400"/>
              <a:chOff x="3048000" y="4038600"/>
              <a:chExt cx="2033588" cy="1676400"/>
            </a:xfrm>
            <a:scene3d>
              <a:camera prst="orthographicFront">
                <a:rot lat="0" lon="10800000" rev="0"/>
              </a:camera>
              <a:lightRig rig="threePt" dir="t"/>
            </a:scene3d>
          </p:grpSpPr>
          <p:sp>
            <p:nvSpPr>
              <p:cNvPr id="25630" name="Line 30"/>
              <p:cNvSpPr>
                <a:spLocks noChangeShapeType="1"/>
              </p:cNvSpPr>
              <p:nvPr/>
            </p:nvSpPr>
            <p:spPr bwMode="auto">
              <a:xfrm>
                <a:off x="4267200" y="4114800"/>
                <a:ext cx="0" cy="106680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5" name="Group 41"/>
              <p:cNvGrpSpPr/>
              <p:nvPr/>
            </p:nvGrpSpPr>
            <p:grpSpPr>
              <a:xfrm>
                <a:off x="3048000" y="4038600"/>
                <a:ext cx="2033588" cy="1676400"/>
                <a:chOff x="3048000" y="4038600"/>
                <a:chExt cx="2033588" cy="1676400"/>
              </a:xfrm>
            </p:grpSpPr>
            <p:grpSp>
              <p:nvGrpSpPr>
                <p:cNvPr id="6" name="Group 40"/>
                <p:cNvGrpSpPr/>
                <p:nvPr/>
              </p:nvGrpSpPr>
              <p:grpSpPr>
                <a:xfrm>
                  <a:off x="3048000" y="4038600"/>
                  <a:ext cx="2033588" cy="1676400"/>
                  <a:chOff x="3048000" y="4038600"/>
                  <a:chExt cx="2033588" cy="1676400"/>
                </a:xfrm>
              </p:grpSpPr>
              <p:grpSp>
                <p:nvGrpSpPr>
                  <p:cNvPr id="7" name="Group 27"/>
                  <p:cNvGrpSpPr>
                    <a:grpSpLocks/>
                  </p:cNvGrpSpPr>
                  <p:nvPr/>
                </p:nvGrpSpPr>
                <p:grpSpPr bwMode="auto">
                  <a:xfrm>
                    <a:off x="3048000" y="4038600"/>
                    <a:ext cx="2033588" cy="1671638"/>
                    <a:chOff x="144" y="2592"/>
                    <a:chExt cx="1281" cy="1053"/>
                  </a:xfrm>
                </p:grpSpPr>
                <p:sp>
                  <p:nvSpPr>
                    <p:cNvPr id="25628" name="Freeform 28"/>
                    <p:cNvSpPr>
                      <a:spLocks/>
                    </p:cNvSpPr>
                    <p:nvPr/>
                  </p:nvSpPr>
                  <p:spPr bwMode="auto">
                    <a:xfrm>
                      <a:off x="144" y="2592"/>
                      <a:ext cx="1281" cy="105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978"/>
                        </a:cxn>
                        <a:cxn ang="0">
                          <a:pos x="197" y="960"/>
                        </a:cxn>
                        <a:cxn ang="0">
                          <a:pos x="288" y="847"/>
                        </a:cxn>
                        <a:cxn ang="0">
                          <a:pos x="394" y="650"/>
                        </a:cxn>
                        <a:cxn ang="0">
                          <a:pos x="500" y="399"/>
                        </a:cxn>
                        <a:cxn ang="0">
                          <a:pos x="621" y="142"/>
                        </a:cxn>
                        <a:cxn ang="0">
                          <a:pos x="743" y="13"/>
                        </a:cxn>
                        <a:cxn ang="0">
                          <a:pos x="856" y="66"/>
                        </a:cxn>
                        <a:cxn ang="0">
                          <a:pos x="932" y="339"/>
                        </a:cxn>
                        <a:cxn ang="0">
                          <a:pos x="993" y="604"/>
                        </a:cxn>
                        <a:cxn ang="0">
                          <a:pos x="1061" y="900"/>
                        </a:cxn>
                        <a:cxn ang="0">
                          <a:pos x="1107" y="1029"/>
                        </a:cxn>
                        <a:cxn ang="0">
                          <a:pos x="1281" y="1044"/>
                        </a:cxn>
                      </a:cxnLst>
                      <a:rect l="0" t="0" r="r" b="b"/>
                      <a:pathLst>
                        <a:path w="1281" h="1053">
                          <a:moveTo>
                            <a:pt x="0" y="978"/>
                          </a:moveTo>
                          <a:cubicBezTo>
                            <a:pt x="74" y="980"/>
                            <a:pt x="149" y="982"/>
                            <a:pt x="197" y="960"/>
                          </a:cubicBezTo>
                          <a:cubicBezTo>
                            <a:pt x="245" y="938"/>
                            <a:pt x="255" y="899"/>
                            <a:pt x="288" y="847"/>
                          </a:cubicBezTo>
                          <a:cubicBezTo>
                            <a:pt x="321" y="795"/>
                            <a:pt x="359" y="725"/>
                            <a:pt x="394" y="650"/>
                          </a:cubicBezTo>
                          <a:cubicBezTo>
                            <a:pt x="429" y="575"/>
                            <a:pt x="462" y="484"/>
                            <a:pt x="500" y="399"/>
                          </a:cubicBezTo>
                          <a:cubicBezTo>
                            <a:pt x="538" y="314"/>
                            <a:pt x="580" y="206"/>
                            <a:pt x="621" y="142"/>
                          </a:cubicBezTo>
                          <a:cubicBezTo>
                            <a:pt x="662" y="78"/>
                            <a:pt x="704" y="26"/>
                            <a:pt x="743" y="13"/>
                          </a:cubicBezTo>
                          <a:cubicBezTo>
                            <a:pt x="782" y="0"/>
                            <a:pt x="825" y="12"/>
                            <a:pt x="856" y="66"/>
                          </a:cubicBezTo>
                          <a:cubicBezTo>
                            <a:pt x="887" y="120"/>
                            <a:pt x="909" y="249"/>
                            <a:pt x="932" y="339"/>
                          </a:cubicBezTo>
                          <a:cubicBezTo>
                            <a:pt x="955" y="429"/>
                            <a:pt x="972" y="511"/>
                            <a:pt x="993" y="604"/>
                          </a:cubicBezTo>
                          <a:cubicBezTo>
                            <a:pt x="1014" y="697"/>
                            <a:pt x="1042" y="829"/>
                            <a:pt x="1061" y="900"/>
                          </a:cubicBezTo>
                          <a:cubicBezTo>
                            <a:pt x="1080" y="971"/>
                            <a:pt x="1070" y="1005"/>
                            <a:pt x="1107" y="1029"/>
                          </a:cubicBezTo>
                          <a:cubicBezTo>
                            <a:pt x="1144" y="1053"/>
                            <a:pt x="1212" y="1048"/>
                            <a:pt x="1281" y="1044"/>
                          </a:cubicBezTo>
                        </a:path>
                      </a:pathLst>
                    </a:cu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629" name="Line 2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12" y="2640"/>
                      <a:ext cx="0" cy="96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prstDash val="lgDash"/>
                      <a:round/>
                      <a:headEnd/>
                      <a:tailEnd/>
                    </a:ln>
                    <a:effectLst/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5631" name="Line 31"/>
                  <p:cNvSpPr>
                    <a:spLocks noChangeShapeType="1"/>
                  </p:cNvSpPr>
                  <p:nvPr/>
                </p:nvSpPr>
                <p:spPr bwMode="auto">
                  <a:xfrm>
                    <a:off x="3841750" y="4676775"/>
                    <a:ext cx="19050" cy="925513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632" name="Line 32"/>
                  <p:cNvSpPr>
                    <a:spLocks noChangeShapeType="1"/>
                  </p:cNvSpPr>
                  <p:nvPr/>
                </p:nvSpPr>
                <p:spPr bwMode="auto">
                  <a:xfrm>
                    <a:off x="4572000" y="4800600"/>
                    <a:ext cx="0" cy="53340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635" name="Rectangle 35"/>
                  <p:cNvSpPr>
                    <a:spLocks noChangeArrowheads="1"/>
                  </p:cNvSpPr>
                  <p:nvPr/>
                </p:nvSpPr>
                <p:spPr bwMode="auto">
                  <a:xfrm>
                    <a:off x="3352800" y="5257800"/>
                    <a:ext cx="1447800" cy="457200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FF0000">
                          <a:alpha val="67999"/>
                        </a:srgbClr>
                      </a:gs>
                      <a:gs pos="100000">
                        <a:srgbClr val="FFFF00">
                          <a:alpha val="50000"/>
                        </a:srgbClr>
                      </a:gs>
                    </a:gsLst>
                    <a:lin ang="0" scaled="1"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37" name="Freeform 36"/>
                <p:cNvSpPr/>
                <p:nvPr/>
              </p:nvSpPr>
              <p:spPr>
                <a:xfrm>
                  <a:off x="3429000" y="5163608"/>
                  <a:ext cx="1339850" cy="481542"/>
                </a:xfrm>
                <a:custGeom>
                  <a:avLst/>
                  <a:gdLst>
                    <a:gd name="connsiteX0" fmla="*/ 0 w 1339850"/>
                    <a:gd name="connsiteY0" fmla="*/ 418042 h 481542"/>
                    <a:gd name="connsiteX1" fmla="*/ 450850 w 1339850"/>
                    <a:gd name="connsiteY1" fmla="*/ 418042 h 481542"/>
                    <a:gd name="connsiteX2" fmla="*/ 558800 w 1339850"/>
                    <a:gd name="connsiteY2" fmla="*/ 310092 h 481542"/>
                    <a:gd name="connsiteX3" fmla="*/ 660400 w 1339850"/>
                    <a:gd name="connsiteY3" fmla="*/ 189442 h 481542"/>
                    <a:gd name="connsiteX4" fmla="*/ 736600 w 1339850"/>
                    <a:gd name="connsiteY4" fmla="*/ 75142 h 481542"/>
                    <a:gd name="connsiteX5" fmla="*/ 787400 w 1339850"/>
                    <a:gd name="connsiteY5" fmla="*/ 49742 h 481542"/>
                    <a:gd name="connsiteX6" fmla="*/ 850900 w 1339850"/>
                    <a:gd name="connsiteY6" fmla="*/ 5292 h 481542"/>
                    <a:gd name="connsiteX7" fmla="*/ 927100 w 1339850"/>
                    <a:gd name="connsiteY7" fmla="*/ 17992 h 481542"/>
                    <a:gd name="connsiteX8" fmla="*/ 1003300 w 1339850"/>
                    <a:gd name="connsiteY8" fmla="*/ 24342 h 481542"/>
                    <a:gd name="connsiteX9" fmla="*/ 1073150 w 1339850"/>
                    <a:gd name="connsiteY9" fmla="*/ 75142 h 481542"/>
                    <a:gd name="connsiteX10" fmla="*/ 1117600 w 1339850"/>
                    <a:gd name="connsiteY10" fmla="*/ 132292 h 481542"/>
                    <a:gd name="connsiteX11" fmla="*/ 1174750 w 1339850"/>
                    <a:gd name="connsiteY11" fmla="*/ 195792 h 481542"/>
                    <a:gd name="connsiteX12" fmla="*/ 1219200 w 1339850"/>
                    <a:gd name="connsiteY12" fmla="*/ 310092 h 481542"/>
                    <a:gd name="connsiteX13" fmla="*/ 1282700 w 1339850"/>
                    <a:gd name="connsiteY13" fmla="*/ 360892 h 481542"/>
                    <a:gd name="connsiteX14" fmla="*/ 1339850 w 1339850"/>
                    <a:gd name="connsiteY14" fmla="*/ 481542 h 481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339850" h="481542">
                      <a:moveTo>
                        <a:pt x="0" y="418042"/>
                      </a:moveTo>
                      <a:cubicBezTo>
                        <a:pt x="178858" y="427038"/>
                        <a:pt x="357717" y="436034"/>
                        <a:pt x="450850" y="418042"/>
                      </a:cubicBezTo>
                      <a:cubicBezTo>
                        <a:pt x="543983" y="400050"/>
                        <a:pt x="523875" y="348192"/>
                        <a:pt x="558800" y="310092"/>
                      </a:cubicBezTo>
                      <a:cubicBezTo>
                        <a:pt x="593725" y="271992"/>
                        <a:pt x="630767" y="228600"/>
                        <a:pt x="660400" y="189442"/>
                      </a:cubicBezTo>
                      <a:cubicBezTo>
                        <a:pt x="690033" y="150284"/>
                        <a:pt x="715433" y="98425"/>
                        <a:pt x="736600" y="75142"/>
                      </a:cubicBezTo>
                      <a:cubicBezTo>
                        <a:pt x="757767" y="51859"/>
                        <a:pt x="768350" y="61384"/>
                        <a:pt x="787400" y="49742"/>
                      </a:cubicBezTo>
                      <a:cubicBezTo>
                        <a:pt x="806450" y="38100"/>
                        <a:pt x="827617" y="10584"/>
                        <a:pt x="850900" y="5292"/>
                      </a:cubicBezTo>
                      <a:cubicBezTo>
                        <a:pt x="874183" y="0"/>
                        <a:pt x="901700" y="14817"/>
                        <a:pt x="927100" y="17992"/>
                      </a:cubicBezTo>
                      <a:cubicBezTo>
                        <a:pt x="952500" y="21167"/>
                        <a:pt x="978958" y="14817"/>
                        <a:pt x="1003300" y="24342"/>
                      </a:cubicBezTo>
                      <a:cubicBezTo>
                        <a:pt x="1027642" y="33867"/>
                        <a:pt x="1054100" y="57150"/>
                        <a:pt x="1073150" y="75142"/>
                      </a:cubicBezTo>
                      <a:cubicBezTo>
                        <a:pt x="1092200" y="93134"/>
                        <a:pt x="1100667" y="112184"/>
                        <a:pt x="1117600" y="132292"/>
                      </a:cubicBezTo>
                      <a:cubicBezTo>
                        <a:pt x="1134533" y="152400"/>
                        <a:pt x="1157817" y="166159"/>
                        <a:pt x="1174750" y="195792"/>
                      </a:cubicBezTo>
                      <a:cubicBezTo>
                        <a:pt x="1191683" y="225425"/>
                        <a:pt x="1201208" y="282575"/>
                        <a:pt x="1219200" y="310092"/>
                      </a:cubicBezTo>
                      <a:cubicBezTo>
                        <a:pt x="1237192" y="337609"/>
                        <a:pt x="1262592" y="332317"/>
                        <a:pt x="1282700" y="360892"/>
                      </a:cubicBezTo>
                      <a:cubicBezTo>
                        <a:pt x="1302808" y="389467"/>
                        <a:pt x="1339850" y="481542"/>
                        <a:pt x="1339850" y="481542"/>
                      </a:cubicBez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8" name="Group 45"/>
          <p:cNvGrpSpPr/>
          <p:nvPr/>
        </p:nvGrpSpPr>
        <p:grpSpPr>
          <a:xfrm>
            <a:off x="5334000" y="3581400"/>
            <a:ext cx="3492500" cy="2927350"/>
            <a:chOff x="5334000" y="3581400"/>
            <a:chExt cx="3492500" cy="2927350"/>
          </a:xfrm>
        </p:grpSpPr>
        <p:sp>
          <p:nvSpPr>
            <p:cNvPr id="25615" name="Text Box 15"/>
            <p:cNvSpPr txBox="1">
              <a:spLocks noChangeArrowheads="1"/>
            </p:cNvSpPr>
            <p:nvPr/>
          </p:nvSpPr>
          <p:spPr bwMode="auto">
            <a:xfrm>
              <a:off x="6197600" y="3581400"/>
              <a:ext cx="8636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TE = 2</a:t>
              </a:r>
            </a:p>
          </p:txBody>
        </p:sp>
        <p:sp>
          <p:nvSpPr>
            <p:cNvPr id="25623" name="Text Box 23"/>
            <p:cNvSpPr txBox="1">
              <a:spLocks noChangeArrowheads="1"/>
            </p:cNvSpPr>
            <p:nvPr/>
          </p:nvSpPr>
          <p:spPr bwMode="auto">
            <a:xfrm>
              <a:off x="5334000" y="5867400"/>
              <a:ext cx="3492500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Shifted to longer T2*</a:t>
              </a:r>
            </a:p>
            <a:p>
              <a:r>
                <a:rPr lang="en-US" dirty="0"/>
                <a:t>Shorter R2* = less predicted iron</a:t>
              </a:r>
            </a:p>
          </p:txBody>
        </p:sp>
        <p:grpSp>
          <p:nvGrpSpPr>
            <p:cNvPr id="9" name="Group 43"/>
            <p:cNvGrpSpPr/>
            <p:nvPr/>
          </p:nvGrpSpPr>
          <p:grpSpPr>
            <a:xfrm>
              <a:off x="5791200" y="4038600"/>
              <a:ext cx="2033588" cy="1676400"/>
              <a:chOff x="5791200" y="4038600"/>
              <a:chExt cx="2033588" cy="1676400"/>
            </a:xfrm>
            <a:scene3d>
              <a:camera prst="orthographicFront">
                <a:rot lat="0" lon="10800000" rev="0"/>
              </a:camera>
              <a:lightRig rig="threePt" dir="t"/>
            </a:scene3d>
          </p:grpSpPr>
          <p:grpSp>
            <p:nvGrpSpPr>
              <p:cNvPr id="10" name="Group 16"/>
              <p:cNvGrpSpPr>
                <a:grpSpLocks/>
              </p:cNvGrpSpPr>
              <p:nvPr/>
            </p:nvGrpSpPr>
            <p:grpSpPr bwMode="auto">
              <a:xfrm>
                <a:off x="5791200" y="4038600"/>
                <a:ext cx="2033588" cy="1671638"/>
                <a:chOff x="3648" y="2736"/>
                <a:chExt cx="1281" cy="1053"/>
              </a:xfrm>
            </p:grpSpPr>
            <p:grpSp>
              <p:nvGrpSpPr>
                <p:cNvPr id="11" name="Group 17"/>
                <p:cNvGrpSpPr>
                  <a:grpSpLocks/>
                </p:cNvGrpSpPr>
                <p:nvPr/>
              </p:nvGrpSpPr>
              <p:grpSpPr bwMode="auto">
                <a:xfrm>
                  <a:off x="3648" y="2736"/>
                  <a:ext cx="1281" cy="1053"/>
                  <a:chOff x="144" y="2592"/>
                  <a:chExt cx="1281" cy="1053"/>
                </a:xfrm>
              </p:grpSpPr>
              <p:sp>
                <p:nvSpPr>
                  <p:cNvPr id="25618" name="Freeform 18"/>
                  <p:cNvSpPr>
                    <a:spLocks/>
                  </p:cNvSpPr>
                  <p:nvPr/>
                </p:nvSpPr>
                <p:spPr bwMode="auto">
                  <a:xfrm>
                    <a:off x="144" y="2592"/>
                    <a:ext cx="1281" cy="1053"/>
                  </a:xfrm>
                  <a:custGeom>
                    <a:avLst/>
                    <a:gdLst/>
                    <a:ahLst/>
                    <a:cxnLst>
                      <a:cxn ang="0">
                        <a:pos x="0" y="978"/>
                      </a:cxn>
                      <a:cxn ang="0">
                        <a:pos x="197" y="960"/>
                      </a:cxn>
                      <a:cxn ang="0">
                        <a:pos x="288" y="847"/>
                      </a:cxn>
                      <a:cxn ang="0">
                        <a:pos x="394" y="650"/>
                      </a:cxn>
                      <a:cxn ang="0">
                        <a:pos x="500" y="399"/>
                      </a:cxn>
                      <a:cxn ang="0">
                        <a:pos x="621" y="142"/>
                      </a:cxn>
                      <a:cxn ang="0">
                        <a:pos x="743" y="13"/>
                      </a:cxn>
                      <a:cxn ang="0">
                        <a:pos x="856" y="66"/>
                      </a:cxn>
                      <a:cxn ang="0">
                        <a:pos x="932" y="339"/>
                      </a:cxn>
                      <a:cxn ang="0">
                        <a:pos x="993" y="604"/>
                      </a:cxn>
                      <a:cxn ang="0">
                        <a:pos x="1061" y="900"/>
                      </a:cxn>
                      <a:cxn ang="0">
                        <a:pos x="1107" y="1029"/>
                      </a:cxn>
                      <a:cxn ang="0">
                        <a:pos x="1281" y="1044"/>
                      </a:cxn>
                    </a:cxnLst>
                    <a:rect l="0" t="0" r="r" b="b"/>
                    <a:pathLst>
                      <a:path w="1281" h="1053">
                        <a:moveTo>
                          <a:pt x="0" y="978"/>
                        </a:moveTo>
                        <a:cubicBezTo>
                          <a:pt x="74" y="980"/>
                          <a:pt x="149" y="982"/>
                          <a:pt x="197" y="960"/>
                        </a:cubicBezTo>
                        <a:cubicBezTo>
                          <a:pt x="245" y="938"/>
                          <a:pt x="255" y="899"/>
                          <a:pt x="288" y="847"/>
                        </a:cubicBezTo>
                        <a:cubicBezTo>
                          <a:pt x="321" y="795"/>
                          <a:pt x="359" y="725"/>
                          <a:pt x="394" y="650"/>
                        </a:cubicBezTo>
                        <a:cubicBezTo>
                          <a:pt x="429" y="575"/>
                          <a:pt x="462" y="484"/>
                          <a:pt x="500" y="399"/>
                        </a:cubicBezTo>
                        <a:cubicBezTo>
                          <a:pt x="538" y="314"/>
                          <a:pt x="580" y="206"/>
                          <a:pt x="621" y="142"/>
                        </a:cubicBezTo>
                        <a:cubicBezTo>
                          <a:pt x="662" y="78"/>
                          <a:pt x="704" y="26"/>
                          <a:pt x="743" y="13"/>
                        </a:cubicBezTo>
                        <a:cubicBezTo>
                          <a:pt x="782" y="0"/>
                          <a:pt x="825" y="12"/>
                          <a:pt x="856" y="66"/>
                        </a:cubicBezTo>
                        <a:cubicBezTo>
                          <a:pt x="887" y="120"/>
                          <a:pt x="909" y="249"/>
                          <a:pt x="932" y="339"/>
                        </a:cubicBezTo>
                        <a:cubicBezTo>
                          <a:pt x="955" y="429"/>
                          <a:pt x="972" y="511"/>
                          <a:pt x="993" y="604"/>
                        </a:cubicBezTo>
                        <a:cubicBezTo>
                          <a:pt x="1014" y="697"/>
                          <a:pt x="1042" y="829"/>
                          <a:pt x="1061" y="900"/>
                        </a:cubicBezTo>
                        <a:cubicBezTo>
                          <a:pt x="1080" y="971"/>
                          <a:pt x="1070" y="1005"/>
                          <a:pt x="1107" y="1029"/>
                        </a:cubicBezTo>
                        <a:cubicBezTo>
                          <a:pt x="1144" y="1053"/>
                          <a:pt x="1212" y="1048"/>
                          <a:pt x="1281" y="1044"/>
                        </a:cubicBezTo>
                      </a:path>
                    </a:pathLst>
                  </a:cu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619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912" y="2640"/>
                    <a:ext cx="0" cy="96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lgDash"/>
                    <a:round/>
                    <a:headEnd/>
                    <a:tailEnd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620" name="Line 20"/>
                <p:cNvSpPr>
                  <a:spLocks noChangeShapeType="1"/>
                </p:cNvSpPr>
                <p:nvPr/>
              </p:nvSpPr>
              <p:spPr bwMode="auto">
                <a:xfrm>
                  <a:off x="4416" y="2784"/>
                  <a:ext cx="0" cy="91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621" name="Line 21"/>
                <p:cNvSpPr>
                  <a:spLocks noChangeShapeType="1"/>
                </p:cNvSpPr>
                <p:nvPr/>
              </p:nvSpPr>
              <p:spPr bwMode="auto">
                <a:xfrm flipH="1">
                  <a:off x="4128" y="3138"/>
                  <a:ext cx="20" cy="60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622" name="Line 22"/>
                <p:cNvSpPr>
                  <a:spLocks noChangeShapeType="1"/>
                </p:cNvSpPr>
                <p:nvPr/>
              </p:nvSpPr>
              <p:spPr bwMode="auto">
                <a:xfrm>
                  <a:off x="4608" y="3216"/>
                  <a:ext cx="0" cy="43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5636" name="Rectangle 36"/>
              <p:cNvSpPr>
                <a:spLocks noChangeArrowheads="1"/>
              </p:cNvSpPr>
              <p:nvPr/>
            </p:nvSpPr>
            <p:spPr bwMode="auto">
              <a:xfrm>
                <a:off x="6096000" y="5257800"/>
                <a:ext cx="1447800" cy="457200"/>
              </a:xfrm>
              <a:prstGeom prst="rect">
                <a:avLst/>
              </a:prstGeom>
              <a:gradFill rotWithShape="1">
                <a:gsLst>
                  <a:gs pos="0">
                    <a:srgbClr val="FF0000">
                      <a:alpha val="67999"/>
                    </a:srgbClr>
                  </a:gs>
                  <a:gs pos="100000">
                    <a:srgbClr val="FFFF00">
                      <a:alpha val="50000"/>
                    </a:srgbClr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37"/>
              <p:cNvSpPr/>
              <p:nvPr/>
            </p:nvSpPr>
            <p:spPr>
              <a:xfrm>
                <a:off x="6565900" y="5466292"/>
                <a:ext cx="933450" cy="178858"/>
              </a:xfrm>
              <a:custGeom>
                <a:avLst/>
                <a:gdLst>
                  <a:gd name="connsiteX0" fmla="*/ 0 w 933450"/>
                  <a:gd name="connsiteY0" fmla="*/ 147108 h 178858"/>
                  <a:gd name="connsiteX1" fmla="*/ 165100 w 933450"/>
                  <a:gd name="connsiteY1" fmla="*/ 134408 h 178858"/>
                  <a:gd name="connsiteX2" fmla="*/ 292100 w 933450"/>
                  <a:gd name="connsiteY2" fmla="*/ 121708 h 178858"/>
                  <a:gd name="connsiteX3" fmla="*/ 425450 w 933450"/>
                  <a:gd name="connsiteY3" fmla="*/ 96308 h 178858"/>
                  <a:gd name="connsiteX4" fmla="*/ 520700 w 933450"/>
                  <a:gd name="connsiteY4" fmla="*/ 45508 h 178858"/>
                  <a:gd name="connsiteX5" fmla="*/ 641350 w 933450"/>
                  <a:gd name="connsiteY5" fmla="*/ 26458 h 178858"/>
                  <a:gd name="connsiteX6" fmla="*/ 685800 w 933450"/>
                  <a:gd name="connsiteY6" fmla="*/ 7408 h 178858"/>
                  <a:gd name="connsiteX7" fmla="*/ 723900 w 933450"/>
                  <a:gd name="connsiteY7" fmla="*/ 1058 h 178858"/>
                  <a:gd name="connsiteX8" fmla="*/ 869950 w 933450"/>
                  <a:gd name="connsiteY8" fmla="*/ 13758 h 178858"/>
                  <a:gd name="connsiteX9" fmla="*/ 869950 w 933450"/>
                  <a:gd name="connsiteY9" fmla="*/ 13758 h 178858"/>
                  <a:gd name="connsiteX10" fmla="*/ 895350 w 933450"/>
                  <a:gd name="connsiteY10" fmla="*/ 109008 h 178858"/>
                  <a:gd name="connsiteX11" fmla="*/ 933450 w 933450"/>
                  <a:gd name="connsiteY11" fmla="*/ 178858 h 17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33450" h="178858">
                    <a:moveTo>
                      <a:pt x="0" y="147108"/>
                    </a:moveTo>
                    <a:lnTo>
                      <a:pt x="165100" y="134408"/>
                    </a:lnTo>
                    <a:cubicBezTo>
                      <a:pt x="213783" y="130175"/>
                      <a:pt x="248708" y="128058"/>
                      <a:pt x="292100" y="121708"/>
                    </a:cubicBezTo>
                    <a:cubicBezTo>
                      <a:pt x="335492" y="115358"/>
                      <a:pt x="387350" y="109008"/>
                      <a:pt x="425450" y="96308"/>
                    </a:cubicBezTo>
                    <a:cubicBezTo>
                      <a:pt x="463550" y="83608"/>
                      <a:pt x="484717" y="57150"/>
                      <a:pt x="520700" y="45508"/>
                    </a:cubicBezTo>
                    <a:cubicBezTo>
                      <a:pt x="556683" y="33866"/>
                      <a:pt x="613833" y="32808"/>
                      <a:pt x="641350" y="26458"/>
                    </a:cubicBezTo>
                    <a:cubicBezTo>
                      <a:pt x="668867" y="20108"/>
                      <a:pt x="672042" y="11641"/>
                      <a:pt x="685800" y="7408"/>
                    </a:cubicBezTo>
                    <a:cubicBezTo>
                      <a:pt x="699558" y="3175"/>
                      <a:pt x="693208" y="0"/>
                      <a:pt x="723900" y="1058"/>
                    </a:cubicBezTo>
                    <a:cubicBezTo>
                      <a:pt x="754592" y="2116"/>
                      <a:pt x="869950" y="13758"/>
                      <a:pt x="869950" y="13758"/>
                    </a:cubicBezTo>
                    <a:lnTo>
                      <a:pt x="869950" y="13758"/>
                    </a:lnTo>
                    <a:cubicBezTo>
                      <a:pt x="874183" y="29633"/>
                      <a:pt x="884767" y="81491"/>
                      <a:pt x="895350" y="109008"/>
                    </a:cubicBezTo>
                    <a:cubicBezTo>
                      <a:pt x="905933" y="136525"/>
                      <a:pt x="933450" y="178858"/>
                      <a:pt x="933450" y="178858"/>
                    </a:cubicBez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" name="Group 4"/>
          <p:cNvGrpSpPr>
            <a:grpSpLocks/>
          </p:cNvGrpSpPr>
          <p:nvPr/>
        </p:nvGrpSpPr>
        <p:grpSpPr bwMode="auto">
          <a:xfrm>
            <a:off x="289994" y="3387194"/>
            <a:ext cx="8547100" cy="3227388"/>
            <a:chOff x="192" y="2102"/>
            <a:chExt cx="5384" cy="2033"/>
          </a:xfrm>
        </p:grpSpPr>
        <p:grpSp>
          <p:nvGrpSpPr>
            <p:cNvPr id="13" name="Group 5"/>
            <p:cNvGrpSpPr>
              <a:grpSpLocks/>
            </p:cNvGrpSpPr>
            <p:nvPr/>
          </p:nvGrpSpPr>
          <p:grpSpPr bwMode="auto">
            <a:xfrm>
              <a:off x="2888" y="2102"/>
              <a:ext cx="2688" cy="2033"/>
              <a:chOff x="2928" y="1895"/>
              <a:chExt cx="2688" cy="2033"/>
            </a:xfrm>
          </p:grpSpPr>
          <p:pic>
            <p:nvPicPr>
              <p:cNvPr id="25606" name="Picture 6" descr="liverR2s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2928" y="1912"/>
                <a:ext cx="2688" cy="2016"/>
              </a:xfrm>
              <a:prstGeom prst="rect">
                <a:avLst/>
              </a:prstGeom>
              <a:noFill/>
            </p:spPr>
          </p:pic>
          <p:sp>
            <p:nvSpPr>
              <p:cNvPr id="25607" name="Text Box 7"/>
              <p:cNvSpPr txBox="1">
                <a:spLocks noChangeArrowheads="1"/>
              </p:cNvSpPr>
              <p:nvPr/>
            </p:nvSpPr>
            <p:spPr bwMode="auto">
              <a:xfrm>
                <a:off x="3830" y="1895"/>
                <a:ext cx="104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i="1">
                    <a:solidFill>
                      <a:schemeClr val="bg1"/>
                    </a:solidFill>
                  </a:rPr>
                  <a:t>Min TE 1.9 ms</a:t>
                </a:r>
              </a:p>
            </p:txBody>
          </p:sp>
        </p:grpSp>
        <p:pic>
          <p:nvPicPr>
            <p:cNvPr id="25608" name="Picture 8" descr="TEplot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92" y="2112"/>
              <a:ext cx="2688" cy="2018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How to get a short enough TE 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67" y="1438275"/>
            <a:ext cx="4436533" cy="4429125"/>
          </a:xfrm>
        </p:spPr>
        <p:txBody>
          <a:bodyPr/>
          <a:lstStyle/>
          <a:p>
            <a:r>
              <a:rPr lang="en-US" dirty="0" smtClean="0"/>
              <a:t>Use large </a:t>
            </a:r>
            <a:r>
              <a:rPr lang="en-US" dirty="0" err="1" smtClean="0"/>
              <a:t>voxels</a:t>
            </a:r>
            <a:r>
              <a:rPr lang="en-US" dirty="0" smtClean="0"/>
              <a:t> ( </a:t>
            </a:r>
            <a:r>
              <a:rPr lang="en-US" dirty="0" err="1" smtClean="0">
                <a:latin typeface="Wingdings"/>
                <a:ea typeface="Wingdings"/>
                <a:cs typeface="Wingdings"/>
              </a:rPr>
              <a:t></a:t>
            </a:r>
            <a:r>
              <a:rPr lang="en-US" dirty="0" err="1" smtClean="0"/>
              <a:t>freq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Maximize the bandwidth</a:t>
            </a:r>
          </a:p>
          <a:p>
            <a:r>
              <a:rPr lang="en-US" dirty="0" smtClean="0"/>
              <a:t>Maximize slew rate</a:t>
            </a:r>
          </a:p>
          <a:p>
            <a:r>
              <a:rPr lang="en-US" dirty="0" smtClean="0"/>
              <a:t>Can switch to single echo for tighter spacing at low TE</a:t>
            </a:r>
          </a:p>
          <a:p>
            <a:r>
              <a:rPr lang="en-US" dirty="0" smtClean="0"/>
              <a:t>Really tough at 3T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914900" y="1438275"/>
          <a:ext cx="3492500" cy="4622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588"/>
                <a:gridCol w="1241612"/>
                <a:gridCol w="1257300"/>
              </a:tblGrid>
              <a:tr h="799888">
                <a:tc>
                  <a:txBody>
                    <a:bodyPr/>
                    <a:lstStyle/>
                    <a:p>
                      <a:r>
                        <a:rPr lang="en-US" dirty="0" smtClean="0"/>
                        <a:t>First</a:t>
                      </a:r>
                      <a:r>
                        <a:rPr lang="en-US" baseline="0" dirty="0" smtClean="0"/>
                        <a:t> Echo 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Maximum</a:t>
                      </a:r>
                    </a:p>
                    <a:p>
                      <a:r>
                        <a:rPr lang="en-US" dirty="0" smtClean="0"/>
                        <a:t>LIC 1.5T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Maximum</a:t>
                      </a:r>
                    </a:p>
                    <a:p>
                      <a:r>
                        <a:rPr lang="en-US" dirty="0" smtClean="0"/>
                        <a:t>LIC 3.0T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 useBgFill="1">
        <p:nvSpPr>
          <p:cNvPr id="6" name="Rectangle 5"/>
          <p:cNvSpPr/>
          <p:nvPr/>
        </p:nvSpPr>
        <p:spPr>
          <a:xfrm>
            <a:off x="7154333" y="1227667"/>
            <a:ext cx="1718734" cy="5215466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7236"/>
            <a:ext cx="8204200" cy="1371600"/>
          </a:xfrm>
        </p:spPr>
        <p:txBody>
          <a:bodyPr/>
          <a:lstStyle/>
          <a:p>
            <a:r>
              <a:rPr lang="en-US" sz="4000" dirty="0" smtClean="0"/>
              <a:t>Impact of fat on iron measurements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5393266"/>
            <a:ext cx="7770813" cy="135466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Fat spins at a different frequency than water causing oscillations.</a:t>
            </a:r>
          </a:p>
          <a:p>
            <a:r>
              <a:rPr lang="en-US" dirty="0" smtClean="0"/>
              <a:t>It is out of phase at 2.2 and 6.6 ms at 1.5 Tesla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rot="5400000" flipH="1" flipV="1">
            <a:off x="605120" y="2044451"/>
            <a:ext cx="1219696" cy="8467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5400000" flipH="1" flipV="1">
            <a:off x="1234321" y="2146298"/>
            <a:ext cx="1016000" cy="8470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5400000" flipH="1" flipV="1">
            <a:off x="1871739" y="2264832"/>
            <a:ext cx="787400" cy="2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 flipH="1" flipV="1">
            <a:off x="2487991" y="2353732"/>
            <a:ext cx="609600" cy="2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5400000" flipH="1" flipV="1">
            <a:off x="3673929" y="2484966"/>
            <a:ext cx="347133" cy="2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 flipH="1" flipV="1">
            <a:off x="3087310" y="2425699"/>
            <a:ext cx="465666" cy="2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5400000" flipH="1" flipV="1">
            <a:off x="4201280" y="2484967"/>
            <a:ext cx="347134" cy="0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 flipH="1" flipV="1">
            <a:off x="4734139" y="2482003"/>
            <a:ext cx="347133" cy="5929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504148" y="2761734"/>
            <a:ext cx="4342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1.1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48315" y="2760245"/>
            <a:ext cx="4342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2.2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92632" y="2753267"/>
            <a:ext cx="4342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3.3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36949" y="2760245"/>
            <a:ext cx="4342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4.4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57724" y="2761734"/>
            <a:ext cx="4342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6.6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633477" y="2761734"/>
            <a:ext cx="4342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5.5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744370" y="2761734"/>
            <a:ext cx="4342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7.7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290733" y="2289201"/>
            <a:ext cx="1265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Water only</a:t>
            </a:r>
            <a:endParaRPr lang="en-US" dirty="0"/>
          </a:p>
        </p:txBody>
      </p:sp>
      <p:grpSp>
        <p:nvGrpSpPr>
          <p:cNvPr id="62" name="Group 61"/>
          <p:cNvGrpSpPr/>
          <p:nvPr/>
        </p:nvGrpSpPr>
        <p:grpSpPr>
          <a:xfrm>
            <a:off x="1210733" y="3147410"/>
            <a:ext cx="6224979" cy="507000"/>
            <a:chOff x="1210733" y="3147410"/>
            <a:chExt cx="6224979" cy="507000"/>
          </a:xfrm>
        </p:grpSpPr>
        <p:cxnSp>
          <p:nvCxnSpPr>
            <p:cNvPr id="31" name="Straight Arrow Connector 30"/>
            <p:cNvCxnSpPr/>
            <p:nvPr/>
          </p:nvCxnSpPr>
          <p:spPr>
            <a:xfrm rot="5400000" flipH="1" flipV="1">
              <a:off x="986118" y="3428999"/>
              <a:ext cx="449232" cy="1"/>
            </a:xfrm>
            <a:prstGeom prst="straightConnector1">
              <a:avLst/>
            </a:prstGeom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 flipV="1">
              <a:off x="2680485" y="3428999"/>
              <a:ext cx="224616" cy="2"/>
            </a:xfrm>
            <a:prstGeom prst="straightConnector1">
              <a:avLst/>
            </a:prstGeom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rot="5400000">
              <a:off x="2093867" y="3482043"/>
              <a:ext cx="343146" cy="1588"/>
            </a:xfrm>
            <a:prstGeom prst="straightConnector1">
              <a:avLst/>
            </a:prstGeom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rot="16200000">
              <a:off x="3218452" y="3432177"/>
              <a:ext cx="203379" cy="3177"/>
            </a:xfrm>
            <a:prstGeom prst="straightConnector1">
              <a:avLst/>
            </a:prstGeom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1504148" y="3430589"/>
              <a:ext cx="343146" cy="1588"/>
            </a:xfrm>
            <a:prstGeom prst="straightConnector1">
              <a:avLst/>
            </a:prstGeom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6443133" y="3147410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Fat only</a:t>
              </a:r>
              <a:endParaRPr lang="en-US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223436" y="3654410"/>
            <a:ext cx="6431049" cy="1628961"/>
            <a:chOff x="1223436" y="3654410"/>
            <a:chExt cx="6431049" cy="1628961"/>
          </a:xfrm>
        </p:grpSpPr>
        <p:grpSp>
          <p:nvGrpSpPr>
            <p:cNvPr id="63" name="Group 62"/>
            <p:cNvGrpSpPr/>
            <p:nvPr/>
          </p:nvGrpSpPr>
          <p:grpSpPr>
            <a:xfrm>
              <a:off x="1223436" y="3654410"/>
              <a:ext cx="3699936" cy="1449884"/>
              <a:chOff x="1223436" y="3654410"/>
              <a:chExt cx="3699936" cy="1449884"/>
            </a:xfrm>
          </p:grpSpPr>
          <p:cxnSp>
            <p:nvCxnSpPr>
              <p:cNvPr id="44" name="Straight Arrow Connector 43"/>
              <p:cNvCxnSpPr/>
              <p:nvPr/>
            </p:nvCxnSpPr>
            <p:spPr>
              <a:xfrm rot="5400000" flipH="1" flipV="1">
                <a:off x="499289" y="4378557"/>
                <a:ext cx="1448296" cy="2"/>
              </a:xfrm>
              <a:prstGeom prst="straightConnector1">
                <a:avLst/>
              </a:prstGeom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rot="5400000" flipH="1" flipV="1">
                <a:off x="1247023" y="4590471"/>
                <a:ext cx="1016000" cy="8470"/>
              </a:xfrm>
              <a:prstGeom prst="straightConnector1">
                <a:avLst/>
              </a:prstGeom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rot="5400000" flipH="1" flipV="1">
                <a:off x="1973341" y="4797905"/>
                <a:ext cx="609600" cy="2"/>
              </a:xfrm>
              <a:prstGeom prst="straightConnector1">
                <a:avLst/>
              </a:prstGeom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rot="5400000" flipH="1" flipV="1">
                <a:off x="2500693" y="4797905"/>
                <a:ext cx="609600" cy="2"/>
              </a:xfrm>
              <a:prstGeom prst="straightConnector1">
                <a:avLst/>
              </a:prstGeom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 rot="5400000" flipH="1" flipV="1">
                <a:off x="3686631" y="4929139"/>
                <a:ext cx="347133" cy="2"/>
              </a:xfrm>
              <a:prstGeom prst="straightConnector1">
                <a:avLst/>
              </a:prstGeom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rot="5400000" flipH="1" flipV="1">
                <a:off x="3026853" y="4798303"/>
                <a:ext cx="610394" cy="1588"/>
              </a:xfrm>
              <a:prstGeom prst="straightConnector1">
                <a:avLst/>
              </a:prstGeom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 rot="5400000" flipH="1" flipV="1">
                <a:off x="4266129" y="4981287"/>
                <a:ext cx="242840" cy="1588"/>
              </a:xfrm>
              <a:prstGeom prst="straightConnector1">
                <a:avLst/>
              </a:prstGeom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 rot="5400000" flipH="1" flipV="1">
                <a:off x="4746841" y="4926176"/>
                <a:ext cx="347133" cy="5929"/>
              </a:xfrm>
              <a:prstGeom prst="straightConnector1">
                <a:avLst/>
              </a:prstGeom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TextBox 51"/>
            <p:cNvSpPr txBox="1"/>
            <p:nvPr/>
          </p:nvSpPr>
          <p:spPr>
            <a:xfrm>
              <a:off x="6443133" y="4637040"/>
              <a:ext cx="12113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Combined</a:t>
              </a:r>
            </a:p>
            <a:p>
              <a:endParaRPr lang="en-US" dirty="0"/>
            </a:p>
          </p:txBody>
        </p:sp>
      </p:grpSp>
      <p:sp>
        <p:nvSpPr>
          <p:cNvPr id="59" name="Freeform 58"/>
          <p:cNvSpPr/>
          <p:nvPr/>
        </p:nvSpPr>
        <p:spPr>
          <a:xfrm>
            <a:off x="1210733" y="3822829"/>
            <a:ext cx="3691467" cy="932745"/>
          </a:xfrm>
          <a:custGeom>
            <a:avLst/>
            <a:gdLst>
              <a:gd name="connsiteX0" fmla="*/ 0 w 3691467"/>
              <a:gd name="connsiteY0" fmla="*/ 0 h 932745"/>
              <a:gd name="connsiteX1" fmla="*/ 524933 w 3691467"/>
              <a:gd name="connsiteY1" fmla="*/ 211667 h 932745"/>
              <a:gd name="connsiteX2" fmla="*/ 1041400 w 3691467"/>
              <a:gd name="connsiteY2" fmla="*/ 465667 h 932745"/>
              <a:gd name="connsiteX3" fmla="*/ 1591733 w 3691467"/>
              <a:gd name="connsiteY3" fmla="*/ 677334 h 932745"/>
              <a:gd name="connsiteX4" fmla="*/ 2159000 w 3691467"/>
              <a:gd name="connsiteY4" fmla="*/ 795867 h 932745"/>
              <a:gd name="connsiteX5" fmla="*/ 2700867 w 3691467"/>
              <a:gd name="connsiteY5" fmla="*/ 889000 h 932745"/>
              <a:gd name="connsiteX6" fmla="*/ 3208867 w 3691467"/>
              <a:gd name="connsiteY6" fmla="*/ 931334 h 932745"/>
              <a:gd name="connsiteX7" fmla="*/ 3691467 w 3691467"/>
              <a:gd name="connsiteY7" fmla="*/ 897467 h 932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91467" h="932745">
                <a:moveTo>
                  <a:pt x="0" y="0"/>
                </a:moveTo>
                <a:cubicBezTo>
                  <a:pt x="175683" y="67028"/>
                  <a:pt x="351366" y="134056"/>
                  <a:pt x="524933" y="211667"/>
                </a:cubicBezTo>
                <a:cubicBezTo>
                  <a:pt x="698500" y="289278"/>
                  <a:pt x="863600" y="388056"/>
                  <a:pt x="1041400" y="465667"/>
                </a:cubicBezTo>
                <a:cubicBezTo>
                  <a:pt x="1219200" y="543278"/>
                  <a:pt x="1405466" y="622301"/>
                  <a:pt x="1591733" y="677334"/>
                </a:cubicBezTo>
                <a:cubicBezTo>
                  <a:pt x="1778000" y="732367"/>
                  <a:pt x="1974144" y="760589"/>
                  <a:pt x="2159000" y="795867"/>
                </a:cubicBezTo>
                <a:cubicBezTo>
                  <a:pt x="2343856" y="831145"/>
                  <a:pt x="2525889" y="866422"/>
                  <a:pt x="2700867" y="889000"/>
                </a:cubicBezTo>
                <a:cubicBezTo>
                  <a:pt x="2875845" y="911578"/>
                  <a:pt x="3043767" y="929923"/>
                  <a:pt x="3208867" y="931334"/>
                </a:cubicBezTo>
                <a:cubicBezTo>
                  <a:pt x="3373967" y="932745"/>
                  <a:pt x="3691467" y="897467"/>
                  <a:pt x="3691467" y="897467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/>
          <p:cNvGrpSpPr/>
          <p:nvPr/>
        </p:nvGrpSpPr>
        <p:grpSpPr>
          <a:xfrm>
            <a:off x="1219200" y="1439333"/>
            <a:ext cx="3691467" cy="932745"/>
            <a:chOff x="1219200" y="1439333"/>
            <a:chExt cx="3691467" cy="932745"/>
          </a:xfrm>
        </p:grpSpPr>
        <p:sp>
          <p:nvSpPr>
            <p:cNvPr id="58" name="Freeform 57"/>
            <p:cNvSpPr/>
            <p:nvPr/>
          </p:nvSpPr>
          <p:spPr>
            <a:xfrm>
              <a:off x="1219200" y="1439333"/>
              <a:ext cx="3691467" cy="932745"/>
            </a:xfrm>
            <a:custGeom>
              <a:avLst/>
              <a:gdLst>
                <a:gd name="connsiteX0" fmla="*/ 0 w 3691467"/>
                <a:gd name="connsiteY0" fmla="*/ 0 h 932745"/>
                <a:gd name="connsiteX1" fmla="*/ 524933 w 3691467"/>
                <a:gd name="connsiteY1" fmla="*/ 211667 h 932745"/>
                <a:gd name="connsiteX2" fmla="*/ 1041400 w 3691467"/>
                <a:gd name="connsiteY2" fmla="*/ 465667 h 932745"/>
                <a:gd name="connsiteX3" fmla="*/ 1591733 w 3691467"/>
                <a:gd name="connsiteY3" fmla="*/ 677334 h 932745"/>
                <a:gd name="connsiteX4" fmla="*/ 2159000 w 3691467"/>
                <a:gd name="connsiteY4" fmla="*/ 795867 h 932745"/>
                <a:gd name="connsiteX5" fmla="*/ 2700867 w 3691467"/>
                <a:gd name="connsiteY5" fmla="*/ 889000 h 932745"/>
                <a:gd name="connsiteX6" fmla="*/ 3208867 w 3691467"/>
                <a:gd name="connsiteY6" fmla="*/ 931334 h 932745"/>
                <a:gd name="connsiteX7" fmla="*/ 3691467 w 3691467"/>
                <a:gd name="connsiteY7" fmla="*/ 897467 h 93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1467" h="932745">
                  <a:moveTo>
                    <a:pt x="0" y="0"/>
                  </a:moveTo>
                  <a:cubicBezTo>
                    <a:pt x="175683" y="67028"/>
                    <a:pt x="351366" y="134056"/>
                    <a:pt x="524933" y="211667"/>
                  </a:cubicBezTo>
                  <a:cubicBezTo>
                    <a:pt x="698500" y="289278"/>
                    <a:pt x="863600" y="388056"/>
                    <a:pt x="1041400" y="465667"/>
                  </a:cubicBezTo>
                  <a:cubicBezTo>
                    <a:pt x="1219200" y="543278"/>
                    <a:pt x="1405466" y="622301"/>
                    <a:pt x="1591733" y="677334"/>
                  </a:cubicBezTo>
                  <a:cubicBezTo>
                    <a:pt x="1778000" y="732367"/>
                    <a:pt x="1974144" y="760589"/>
                    <a:pt x="2159000" y="795867"/>
                  </a:cubicBezTo>
                  <a:cubicBezTo>
                    <a:pt x="2343856" y="831145"/>
                    <a:pt x="2525889" y="866422"/>
                    <a:pt x="2700867" y="889000"/>
                  </a:cubicBezTo>
                  <a:cubicBezTo>
                    <a:pt x="2875845" y="911578"/>
                    <a:pt x="3043767" y="929923"/>
                    <a:pt x="3208867" y="931334"/>
                  </a:cubicBezTo>
                  <a:cubicBezTo>
                    <a:pt x="3373967" y="932745"/>
                    <a:pt x="3691467" y="897467"/>
                    <a:pt x="3691467" y="897467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565028" y="1823535"/>
              <a:ext cx="1179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T2* decay</a:t>
              </a:r>
              <a:endParaRPr lang="en-US" dirty="0"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50706" y="2753267"/>
            <a:ext cx="1270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Echo Time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What about fat saturation ?</a:t>
            </a:r>
            <a:endParaRPr lang="en-US" sz="4400" dirty="0"/>
          </a:p>
        </p:txBody>
      </p:sp>
      <p:pic>
        <p:nvPicPr>
          <p:cNvPr id="4" name="Picture 3" descr="Figure1.tif"/>
          <p:cNvPicPr>
            <a:picLocks noChangeAspect="1"/>
          </p:cNvPicPr>
          <p:nvPr/>
        </p:nvPicPr>
        <p:blipFill>
          <a:blip r:embed="rId2"/>
          <a:srcRect l="48240"/>
          <a:stretch>
            <a:fillRect/>
          </a:stretch>
        </p:blipFill>
        <p:spPr>
          <a:xfrm>
            <a:off x="265578" y="3644014"/>
            <a:ext cx="2236322" cy="1703832"/>
          </a:xfrm>
          <a:prstGeom prst="rect">
            <a:avLst/>
          </a:prstGeom>
        </p:spPr>
      </p:pic>
      <p:pic>
        <p:nvPicPr>
          <p:cNvPr id="9" name="Picture 8" descr="Screen shot 2016-01-06 at 12.45.05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733" y="1412873"/>
            <a:ext cx="3147484" cy="2366675"/>
          </a:xfrm>
          <a:prstGeom prst="rect">
            <a:avLst/>
          </a:prstGeom>
        </p:spPr>
      </p:pic>
      <p:pic>
        <p:nvPicPr>
          <p:cNvPr id="11" name="Picture 10" descr="Screen shot 2016-01-06 at 12.47.33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0915" y="4099702"/>
            <a:ext cx="5862837" cy="226554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15566" y="6488668"/>
            <a:ext cx="16767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Krafft</a:t>
            </a:r>
            <a:r>
              <a:rPr lang="en-US" sz="1400" i="1" dirty="0" smtClean="0"/>
              <a:t> A et al, MRM</a:t>
            </a:r>
            <a:endParaRPr lang="en-US" sz="1400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95250" y="6550223"/>
            <a:ext cx="2849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Meloni</a:t>
            </a:r>
            <a:r>
              <a:rPr lang="en-US" sz="1400" i="1" dirty="0" smtClean="0"/>
              <a:t> et al, AJR 204(3): 625-9, 2015 </a:t>
            </a:r>
            <a:endParaRPr lang="en-US" sz="1400" i="1" dirty="0"/>
          </a:p>
        </p:txBody>
      </p:sp>
      <p:grpSp>
        <p:nvGrpSpPr>
          <p:cNvPr id="3" name="Group 16"/>
          <p:cNvGrpSpPr/>
          <p:nvPr/>
        </p:nvGrpSpPr>
        <p:grpSpPr>
          <a:xfrm>
            <a:off x="-243404" y="1438275"/>
            <a:ext cx="2722966" cy="1820049"/>
            <a:chOff x="-243404" y="1438275"/>
            <a:chExt cx="2722966" cy="1820049"/>
          </a:xfrm>
        </p:grpSpPr>
        <p:pic>
          <p:nvPicPr>
            <p:cNvPr id="5" name="Picture 4" descr="Figure2.tif"/>
            <p:cNvPicPr>
              <a:picLocks noChangeAspect="1"/>
            </p:cNvPicPr>
            <p:nvPr/>
          </p:nvPicPr>
          <p:blipFill>
            <a:blip r:embed="rId5"/>
            <a:srcRect l="4435" t="67644" r="50565" b="3143"/>
            <a:stretch>
              <a:fillRect/>
            </a:stretch>
          </p:blipFill>
          <p:spPr>
            <a:xfrm>
              <a:off x="403174" y="1438275"/>
              <a:ext cx="1944222" cy="154305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-243404" y="2009328"/>
              <a:ext cx="997013" cy="276999"/>
            </a:xfrm>
            <a:prstGeom prst="rect">
              <a:avLst/>
            </a:prstGeom>
            <a:noFill/>
            <a:scene3d>
              <a:camera prst="orthographicFront">
                <a:rot lat="0" lon="0" rev="540000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R2* with FS</a:t>
              </a:r>
              <a:endParaRPr lang="en-US" sz="1200" dirty="0"/>
            </a:p>
          </p:txBody>
        </p:sp>
        <p:sp useBgFill="1">
          <p:nvSpPr>
            <p:cNvPr id="16" name="Rectangle 15"/>
            <p:cNvSpPr/>
            <p:nvPr/>
          </p:nvSpPr>
          <p:spPr>
            <a:xfrm>
              <a:off x="184150" y="2968625"/>
              <a:ext cx="2295412" cy="139898"/>
            </a:xfrm>
            <a:prstGeom prst="rect">
              <a:avLst/>
            </a:prstGeom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38200" y="2981325"/>
              <a:ext cx="12117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R2* without FS</a:t>
              </a:r>
              <a:endParaRPr lang="en-US" sz="1200" dirty="0"/>
            </a:p>
          </p:txBody>
        </p:sp>
      </p:grpSp>
      <p:grpSp>
        <p:nvGrpSpPr>
          <p:cNvPr id="7" name="Group 22"/>
          <p:cNvGrpSpPr/>
          <p:nvPr/>
        </p:nvGrpSpPr>
        <p:grpSpPr>
          <a:xfrm>
            <a:off x="-227530" y="1275359"/>
            <a:ext cx="3058387" cy="2004084"/>
            <a:chOff x="-270737" y="1362720"/>
            <a:chExt cx="3058387" cy="2004084"/>
          </a:xfrm>
        </p:grpSpPr>
        <p:grpSp>
          <p:nvGrpSpPr>
            <p:cNvPr id="10" name="Group 19"/>
            <p:cNvGrpSpPr/>
            <p:nvPr/>
          </p:nvGrpSpPr>
          <p:grpSpPr>
            <a:xfrm>
              <a:off x="95250" y="1362720"/>
              <a:ext cx="2692400" cy="1955353"/>
              <a:chOff x="184150" y="66675"/>
              <a:chExt cx="2692400" cy="1955353"/>
            </a:xfrm>
          </p:grpSpPr>
          <p:pic>
            <p:nvPicPr>
              <p:cNvPr id="6" name="Picture 5" descr="Figure3.tif"/>
              <p:cNvPicPr>
                <a:picLocks noChangeAspect="1"/>
              </p:cNvPicPr>
              <p:nvPr/>
            </p:nvPicPr>
            <p:blipFill>
              <a:blip r:embed="rId6"/>
              <a:srcRect l="5353" t="65679" r="50086" b="3036"/>
              <a:stretch>
                <a:fillRect/>
              </a:stretch>
            </p:blipFill>
            <p:spPr>
              <a:xfrm>
                <a:off x="403174" y="66675"/>
                <a:ext cx="2245846" cy="1758835"/>
              </a:xfrm>
              <a:prstGeom prst="rect">
                <a:avLst/>
              </a:prstGeom>
            </p:spPr>
          </p:pic>
          <p:sp useBgFill="1">
            <p:nvSpPr>
              <p:cNvPr id="18" name="Rectangle 17"/>
              <p:cNvSpPr/>
              <p:nvPr/>
            </p:nvSpPr>
            <p:spPr>
              <a:xfrm>
                <a:off x="184150" y="1752600"/>
                <a:ext cx="2692400" cy="26942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19" name="Rectangle 18"/>
              <p:cNvSpPr/>
              <p:nvPr/>
            </p:nvSpPr>
            <p:spPr>
              <a:xfrm>
                <a:off x="258182" y="216232"/>
                <a:ext cx="162983" cy="157752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-270737" y="2091878"/>
              <a:ext cx="909774" cy="276999"/>
            </a:xfrm>
            <a:prstGeom prst="rect">
              <a:avLst/>
            </a:prstGeom>
            <a:noFill/>
            <a:scene3d>
              <a:camera prst="orthographicFront">
                <a:rot lat="0" lon="0" rev="540000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FS – no FS</a:t>
              </a:r>
              <a:endParaRPr 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0594" y="3089805"/>
              <a:ext cx="14943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Average (FS, no FS)</a:t>
              </a:r>
              <a:endParaRPr lang="en-US" sz="1200" dirty="0"/>
            </a:p>
          </p:txBody>
        </p:sp>
      </p:grpSp>
      <p:pic>
        <p:nvPicPr>
          <p:cNvPr id="8" name="Picture 7" descr="Screen shot 2016-01-06 at 12.39.59 P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0916" y="1412873"/>
            <a:ext cx="5862837" cy="23920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2209800" y="1373161"/>
            <a:ext cx="3387923" cy="4950799"/>
            <a:chOff x="2372738" y="1066800"/>
            <a:chExt cx="3366101" cy="5283604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/>
            <a:srcRect l="63854"/>
            <a:stretch/>
          </p:blipFill>
          <p:spPr>
            <a:xfrm>
              <a:off x="4046032" y="1066800"/>
              <a:ext cx="1692807" cy="5283604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3"/>
            <a:srcRect r="64043"/>
            <a:stretch/>
          </p:blipFill>
          <p:spPr>
            <a:xfrm>
              <a:off x="2372738" y="1066800"/>
              <a:ext cx="1683955" cy="5283604"/>
            </a:xfrm>
            <a:prstGeom prst="rect">
              <a:avLst/>
            </a:prstGeom>
          </p:spPr>
        </p:pic>
      </p:grpSp>
      <p:sp>
        <p:nvSpPr>
          <p:cNvPr id="163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03436" y="63676"/>
            <a:ext cx="6232081" cy="604231"/>
          </a:xfrm>
        </p:spPr>
        <p:txBody>
          <a:bodyPr/>
          <a:lstStyle/>
          <a:p>
            <a:r>
              <a:rPr lang="en-US" sz="4000" dirty="0"/>
              <a:t>R2* Confounders: </a:t>
            </a:r>
            <a:r>
              <a:rPr lang="en-US" sz="4000" i="1" dirty="0">
                <a:solidFill>
                  <a:schemeClr val="tx1"/>
                </a:solidFill>
              </a:rPr>
              <a:t>Fat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422898" y="609614"/>
            <a:ext cx="651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i="1" dirty="0" smtClean="0">
                <a:solidFill>
                  <a:srgbClr val="000000"/>
                </a:solidFill>
                <a:latin typeface="Times New Roman" pitchFamily="-106" charset="0"/>
              </a:rPr>
              <a:t>Subject with high liver fat (&gt;30% fat fraction)</a:t>
            </a:r>
            <a:endParaRPr lang="en-US" sz="2400" i="1" dirty="0">
              <a:solidFill>
                <a:srgbClr val="000000"/>
              </a:solidFill>
              <a:latin typeface="Times New Roman" pitchFamily="-106" charset="0"/>
            </a:endParaRPr>
          </a:p>
        </p:txBody>
      </p:sp>
      <p:cxnSp>
        <p:nvCxnSpPr>
          <p:cNvPr id="71" name="Straight Arrow Connector 70"/>
          <p:cNvCxnSpPr/>
          <p:nvPr/>
        </p:nvCxnSpPr>
        <p:spPr bwMode="auto">
          <a:xfrm>
            <a:off x="1981200" y="1341963"/>
            <a:ext cx="0" cy="50038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lg" len="lg"/>
            <a:tailEnd type="arrow"/>
          </a:ln>
          <a:effectLst/>
        </p:spPr>
      </p:cxnSp>
      <p:sp>
        <p:nvSpPr>
          <p:cNvPr id="72" name="TextBox 71"/>
          <p:cNvSpPr txBox="1"/>
          <p:nvPr/>
        </p:nvSpPr>
        <p:spPr>
          <a:xfrm>
            <a:off x="266700" y="3170784"/>
            <a:ext cx="1733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-106" charset="0"/>
              </a:rPr>
              <a:t>Number of echoes used in reconstruction</a:t>
            </a:r>
            <a:endParaRPr lang="en-US" sz="2000" dirty="0">
              <a:solidFill>
                <a:srgbClr val="000000"/>
              </a:solidFill>
              <a:latin typeface="Times New Roman" pitchFamily="-106" charset="0"/>
            </a:endParaRPr>
          </a:p>
        </p:txBody>
      </p:sp>
      <p:sp useBgFill="1">
        <p:nvSpPr>
          <p:cNvPr id="6" name="Rectangle 5"/>
          <p:cNvSpPr/>
          <p:nvPr/>
        </p:nvSpPr>
        <p:spPr bwMode="auto">
          <a:xfrm>
            <a:off x="3917128" y="1341963"/>
            <a:ext cx="2026473" cy="5069420"/>
          </a:xfrm>
          <a:prstGeom prst="rect">
            <a:avLst/>
          </a:prstGeom>
          <a:ln w="38100" cap="flat" cmpd="sng" algn="ctr">
            <a:noFill/>
            <a:prstDash val="solid"/>
            <a:round/>
            <a:headEnd type="none" w="lg" len="lg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  <a:latin typeface="Times New Roman" pitchFamily="-106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53484" y="6421962"/>
            <a:ext cx="594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i="1" dirty="0" smtClean="0"/>
              <a:t>Hernando D et al, </a:t>
            </a:r>
            <a:r>
              <a:rPr lang="en-US" sz="2000" i="1" dirty="0" err="1" smtClean="0"/>
              <a:t>Magn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Reson</a:t>
            </a:r>
            <a:r>
              <a:rPr lang="en-US" sz="2000" i="1" dirty="0" smtClean="0"/>
              <a:t> Med 2013</a:t>
            </a:r>
            <a:endParaRPr lang="en-US" sz="2000" i="1" dirty="0"/>
          </a:p>
        </p:txBody>
      </p:sp>
      <p:sp>
        <p:nvSpPr>
          <p:cNvPr id="92164" name="Text Box 4"/>
          <p:cNvSpPr txBox="1">
            <a:spLocks noChangeArrowheads="1"/>
          </p:cNvSpPr>
          <p:nvPr/>
        </p:nvSpPr>
        <p:spPr bwMode="auto">
          <a:xfrm>
            <a:off x="5715000" y="2357962"/>
            <a:ext cx="32004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800" i="1" dirty="0">
                <a:solidFill>
                  <a:srgbClr val="000000"/>
                </a:solidFill>
                <a:latin typeface="Times New Roman" charset="0"/>
              </a:rPr>
              <a:t>Apparent R2* </a:t>
            </a:r>
            <a:r>
              <a:rPr lang="en-US" sz="2800" i="1" dirty="0" smtClean="0">
                <a:solidFill>
                  <a:srgbClr val="000000"/>
                </a:solidFill>
                <a:latin typeface="Times New Roman" charset="0"/>
              </a:rPr>
              <a:t>very sensitive to imaging parameters if not corrected for fat.</a:t>
            </a:r>
            <a:endParaRPr lang="en-US" sz="2800" i="1" dirty="0">
              <a:solidFill>
                <a:srgbClr val="000000"/>
              </a:solidFill>
              <a:latin typeface="Times New Roman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0339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2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216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IMING" val="|7.4|8.4|6.2|19.5|8.8"/>
</p:tagLst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Folio">
  <a:themeElements>
    <a:clrScheme name="Folio">
      <a:dk1>
        <a:sysClr val="windowText" lastClr="000000"/>
      </a:dk1>
      <a:lt1>
        <a:sysClr val="window" lastClr="FFFFFF"/>
      </a:lt1>
      <a:dk2>
        <a:srgbClr val="2D2F2B"/>
      </a:dk2>
      <a:lt2>
        <a:srgbClr val="DEDED7"/>
      </a:lt2>
      <a:accent1>
        <a:srgbClr val="294171"/>
      </a:accent1>
      <a:accent2>
        <a:srgbClr val="748CBC"/>
      </a:accent2>
      <a:accent3>
        <a:srgbClr val="8E887C"/>
      </a:accent3>
      <a:accent4>
        <a:srgbClr val="834736"/>
      </a:accent4>
      <a:accent5>
        <a:srgbClr val="5A1705"/>
      </a:accent5>
      <a:accent6>
        <a:srgbClr val="A0A16A"/>
      </a:accent6>
      <a:hlink>
        <a:srgbClr val="74B6BC"/>
      </a:hlink>
      <a:folHlink>
        <a:srgbClr val="7F95A4"/>
      </a:folHlink>
    </a:clrScheme>
    <a:fontScheme name="Folio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Folio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40000"/>
                <a:satMod val="120000"/>
              </a:schemeClr>
              <a:schemeClr val="phClr">
                <a:tint val="70000"/>
                <a:satMod val="300000"/>
                <a:lumMod val="110000"/>
              </a:schemeClr>
            </a:duotone>
          </a:blip>
          <a:tile tx="0" ty="0" sx="50000" sy="50000" flip="none" algn="tl"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8100" dist="25400" dir="5400000" algn="br" rotWithShape="0">
              <a:srgbClr val="000000">
                <a:alpha val="50000"/>
              </a:srgbClr>
            </a:outerShdw>
          </a:effectLst>
        </a:effectStyle>
        <a:effectStyle>
          <a:effectLst>
            <a:innerShdw blurRad="190500" dist="25400">
              <a:srgbClr val="000000">
                <a:alpha val="50000"/>
              </a:srgbClr>
            </a:innerShdw>
          </a:effectLst>
        </a:effectStyle>
      </a:effectStyleLst>
      <a:bgFillStyleLst>
        <a:blipFill rotWithShape="1">
          <a:blip xmlns:r="http://schemas.openxmlformats.org/officeDocument/2006/relationships" r:embed="rId3">
            <a:duotone>
              <a:schemeClr val="phClr">
                <a:shade val="10000"/>
                <a:satMod val="125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4">
            <a:duotone>
              <a:schemeClr val="phClr">
                <a:shade val="10000"/>
                <a:satMod val="125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5">
            <a:duotone>
              <a:schemeClr val="phClr">
                <a:shade val="3000"/>
                <a:lumMod val="10000"/>
              </a:schemeClr>
              <a:schemeClr val="phClr">
                <a:tint val="91000"/>
                <a:satMod val="500000"/>
                <a:lumMod val="125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Folio.thmx</Template>
  <TotalTime>3408</TotalTime>
  <Words>1213</Words>
  <Application>Microsoft Macintosh PowerPoint</Application>
  <PresentationFormat>On-screen Show (4:3)</PresentationFormat>
  <Paragraphs>223</Paragraphs>
  <Slides>26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Folio</vt:lpstr>
      <vt:lpstr>Image Acquisition</vt:lpstr>
      <vt:lpstr>Liver R2* acquisition</vt:lpstr>
      <vt:lpstr>Liver R2* acquisition</vt:lpstr>
      <vt:lpstr>Localization</vt:lpstr>
      <vt:lpstr>Importance of short echo times</vt:lpstr>
      <vt:lpstr>How to get a short enough TE </vt:lpstr>
      <vt:lpstr>Impact of fat on iron measurements</vt:lpstr>
      <vt:lpstr>What about fat saturation ?</vt:lpstr>
      <vt:lpstr>R2* Confounders: Fat</vt:lpstr>
      <vt:lpstr>Liver R2* acquisition</vt:lpstr>
      <vt:lpstr>How to modify for pancreas</vt:lpstr>
      <vt:lpstr>Parameters</vt:lpstr>
      <vt:lpstr>Questions?</vt:lpstr>
      <vt:lpstr>Cardiac T2* acquisition</vt:lpstr>
      <vt:lpstr>Cardiac Localization</vt:lpstr>
      <vt:lpstr>General Appearance</vt:lpstr>
      <vt:lpstr>Black blood versus white blood</vt:lpstr>
      <vt:lpstr>Example of B1 artifact</vt:lpstr>
      <vt:lpstr>Echo Times in Heart T2*</vt:lpstr>
      <vt:lpstr>Temporal Resolution</vt:lpstr>
      <vt:lpstr>Effect of motion, example</vt:lpstr>
      <vt:lpstr>Cardiac T2* acquisition</vt:lpstr>
      <vt:lpstr>Alternatives: Single echo approach</vt:lpstr>
      <vt:lpstr>Questions?</vt:lpstr>
      <vt:lpstr>Pituitary R2</vt:lpstr>
      <vt:lpstr>Pituitary: multiecho spin echo</vt:lpstr>
    </vt:vector>
  </TitlesOfParts>
  <Company>USC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 of Iron Assessment by MRI</dc:title>
  <dc:creator>john wood</dc:creator>
  <cp:lastModifiedBy>John Wood</cp:lastModifiedBy>
  <cp:revision>58</cp:revision>
  <cp:lastPrinted>2011-12-01T22:27:36Z</cp:lastPrinted>
  <dcterms:created xsi:type="dcterms:W3CDTF">2018-10-30T03:32:39Z</dcterms:created>
  <dcterms:modified xsi:type="dcterms:W3CDTF">2018-10-30T03:33:39Z</dcterms:modified>
</cp:coreProperties>
</file>